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Inter" charset="1" panose="020B0502030000000004"/>
      <p:regular r:id="rId10"/>
    </p:embeddedFont>
    <p:embeddedFont>
      <p:font typeface="Inter Bold" charset="1" panose="020B0802030000000004"/>
      <p:regular r:id="rId11"/>
    </p:embeddedFont>
    <p:embeddedFont>
      <p:font typeface="Inter Italics" charset="1" panose="020B0502030000000004"/>
      <p:regular r:id="rId12"/>
    </p:embeddedFont>
    <p:embeddedFont>
      <p:font typeface="Inter Bold Italics" charset="1" panose="020B0802030000000004"/>
      <p:regular r:id="rId13"/>
    </p:embeddedFont>
    <p:embeddedFont>
      <p:font typeface="Baskerville Display PT" charset="1" panose="02030602080406020203"/>
      <p:regular r:id="rId14"/>
    </p:embeddedFont>
    <p:embeddedFont>
      <p:font typeface="Baskerville Display PT Bold" charset="1" panose="02030702080406020203"/>
      <p:regular r:id="rId15"/>
    </p:embeddedFont>
    <p:embeddedFont>
      <p:font typeface="Baskerville Display PT Italics" charset="1" panose="02030602080406090203"/>
      <p:regular r:id="rId16"/>
    </p:embeddedFont>
    <p:embeddedFont>
      <p:font typeface="Baskerville Display PT Bold Italics" charset="1" panose="02030702080406090203"/>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36" Target="slides/slide19.xml" Type="http://schemas.openxmlformats.org/officeDocument/2006/relationships/slide"/><Relationship Id="rId37" Target="slides/slide20.xml" Type="http://schemas.openxmlformats.org/officeDocument/2006/relationships/slide"/><Relationship Id="rId38" Target="slides/slide2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18588" y="1028700"/>
            <a:ext cx="5050824" cy="3641646"/>
            <a:chOff x="0" y="0"/>
            <a:chExt cx="6734432" cy="4855528"/>
          </a:xfrm>
        </p:grpSpPr>
        <p:pic>
          <p:nvPicPr>
            <p:cNvPr name="Picture 3" id="3"/>
            <p:cNvPicPr>
              <a:picLocks noChangeAspect="true"/>
            </p:cNvPicPr>
            <p:nvPr/>
          </p:nvPicPr>
          <p:blipFill>
            <a:blip r:embed="rId2"/>
            <a:srcRect l="0" t="28406" r="10150" b="28406"/>
            <a:stretch>
              <a:fillRect/>
            </a:stretch>
          </p:blipFill>
          <p:spPr>
            <a:xfrm flipH="false" flipV="false">
              <a:off x="0" y="0"/>
              <a:ext cx="6734432" cy="4855528"/>
            </a:xfrm>
            <a:prstGeom prst="rect">
              <a:avLst/>
            </a:prstGeom>
          </p:spPr>
        </p:pic>
      </p:grpSp>
      <p:grpSp>
        <p:nvGrpSpPr>
          <p:cNvPr name="Group 4" id="4"/>
          <p:cNvGrpSpPr/>
          <p:nvPr/>
        </p:nvGrpSpPr>
        <p:grpSpPr>
          <a:xfrm rot="0">
            <a:off x="-1102344" y="5341897"/>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958A84"/>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16306725" y="5341897"/>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958A84"/>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sp>
        <p:nvSpPr>
          <p:cNvPr name="TextBox 10" id="10"/>
          <p:cNvSpPr txBox="true"/>
          <p:nvPr/>
        </p:nvSpPr>
        <p:spPr>
          <a:xfrm rot="0">
            <a:off x="4545981" y="5010150"/>
            <a:ext cx="9196038" cy="3616244"/>
          </a:xfrm>
          <a:prstGeom prst="rect">
            <a:avLst/>
          </a:prstGeom>
        </p:spPr>
        <p:txBody>
          <a:bodyPr anchor="t" rtlCol="false" tIns="0" lIns="0" bIns="0" rIns="0">
            <a:spAutoFit/>
          </a:bodyPr>
          <a:lstStyle/>
          <a:p>
            <a:pPr algn="ctr">
              <a:lnSpc>
                <a:spcPts val="9629"/>
              </a:lnSpc>
            </a:pPr>
            <a:r>
              <a:rPr lang="en-US" sz="6878" spc="1375">
                <a:solidFill>
                  <a:srgbClr val="504C44"/>
                </a:solidFill>
                <a:latin typeface="Baskerville Display PT Bold"/>
              </a:rPr>
              <a:t>CANTEEN MANAGEMENT</a:t>
            </a:r>
          </a:p>
          <a:p>
            <a:pPr algn="ctr">
              <a:lnSpc>
                <a:spcPts val="9629"/>
              </a:lnSpc>
            </a:pPr>
            <a:r>
              <a:rPr lang="en-US" sz="6878" spc="1375">
                <a:solidFill>
                  <a:srgbClr val="504C44"/>
                </a:solidFill>
                <a:latin typeface="Baskerville Display PT Bold"/>
              </a:rPr>
              <a:t>SYSTEM</a:t>
            </a:r>
          </a:p>
        </p:txBody>
      </p:sp>
      <p:sp>
        <p:nvSpPr>
          <p:cNvPr name="TextBox 11" id="11"/>
          <p:cNvSpPr txBox="true"/>
          <p:nvPr/>
        </p:nvSpPr>
        <p:spPr>
          <a:xfrm rot="0">
            <a:off x="5847343" y="8569244"/>
            <a:ext cx="6593314" cy="416262"/>
          </a:xfrm>
          <a:prstGeom prst="rect">
            <a:avLst/>
          </a:prstGeom>
        </p:spPr>
        <p:txBody>
          <a:bodyPr anchor="t" rtlCol="false" tIns="0" lIns="0" bIns="0" rIns="0">
            <a:spAutoFit/>
          </a:bodyPr>
          <a:lstStyle/>
          <a:p>
            <a:pPr algn="ctr">
              <a:lnSpc>
                <a:spcPts val="3306"/>
              </a:lnSpc>
            </a:pPr>
            <a:r>
              <a:rPr lang="en-US" sz="2361" spc="472">
                <a:solidFill>
                  <a:srgbClr val="504C44"/>
                </a:solidFill>
                <a:latin typeface="Inter"/>
              </a:rPr>
              <a:t>BY SNEHA S, SRINIDHI 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8397467" y="1288708"/>
            <a:ext cx="9659968" cy="8352486"/>
            <a:chOff x="0" y="0"/>
            <a:chExt cx="2544189" cy="2199832"/>
          </a:xfrm>
        </p:grpSpPr>
        <p:sp>
          <p:nvSpPr>
            <p:cNvPr name="Freeform 3" id="3"/>
            <p:cNvSpPr/>
            <p:nvPr/>
          </p:nvSpPr>
          <p:spPr>
            <a:xfrm flipH="false" flipV="false" rot="0">
              <a:off x="0" y="0"/>
              <a:ext cx="2544189" cy="2199832"/>
            </a:xfrm>
            <a:custGeom>
              <a:avLst/>
              <a:gdLst/>
              <a:ahLst/>
              <a:cxnLst/>
              <a:rect r="r" b="b" t="t" l="l"/>
              <a:pathLst>
                <a:path h="2199832" w="2544189">
                  <a:moveTo>
                    <a:pt x="0" y="0"/>
                  </a:moveTo>
                  <a:lnTo>
                    <a:pt x="2544189" y="0"/>
                  </a:lnTo>
                  <a:lnTo>
                    <a:pt x="2544189" y="2199832"/>
                  </a:lnTo>
                  <a:lnTo>
                    <a:pt x="0" y="2199832"/>
                  </a:lnTo>
                  <a:close/>
                </a:path>
              </a:pathLst>
            </a:custGeom>
            <a:solidFill>
              <a:srgbClr val="F1EDE9"/>
            </a:solidFill>
          </p:spPr>
        </p:sp>
        <p:sp>
          <p:nvSpPr>
            <p:cNvPr name="TextBox 4" id="4"/>
            <p:cNvSpPr txBox="true"/>
            <p:nvPr/>
          </p:nvSpPr>
          <p:spPr>
            <a:xfrm>
              <a:off x="0" y="-47625"/>
              <a:ext cx="2544189" cy="2247457"/>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8594427" y="2943010"/>
            <a:ext cx="9266048" cy="1963146"/>
          </a:xfrm>
          <a:custGeom>
            <a:avLst/>
            <a:gdLst/>
            <a:ahLst/>
            <a:cxnLst/>
            <a:rect r="r" b="b" t="t" l="l"/>
            <a:pathLst>
              <a:path h="1963146" w="9266048">
                <a:moveTo>
                  <a:pt x="0" y="0"/>
                </a:moveTo>
                <a:lnTo>
                  <a:pt x="9266047" y="0"/>
                </a:lnTo>
                <a:lnTo>
                  <a:pt x="9266047" y="1963146"/>
                </a:lnTo>
                <a:lnTo>
                  <a:pt x="0" y="1963146"/>
                </a:lnTo>
                <a:lnTo>
                  <a:pt x="0" y="0"/>
                </a:lnTo>
                <a:close/>
              </a:path>
            </a:pathLst>
          </a:custGeom>
          <a:blipFill>
            <a:blip r:embed="rId2"/>
            <a:stretch>
              <a:fillRect l="-13202" t="-5183" r="-17043" b="-2701"/>
            </a:stretch>
          </a:blipFill>
        </p:spPr>
      </p:sp>
      <p:sp>
        <p:nvSpPr>
          <p:cNvPr name="Freeform 6" id="6"/>
          <p:cNvSpPr/>
          <p:nvPr/>
        </p:nvSpPr>
        <p:spPr>
          <a:xfrm flipH="false" flipV="false" rot="0">
            <a:off x="8594427" y="6076072"/>
            <a:ext cx="9266048" cy="2424999"/>
          </a:xfrm>
          <a:custGeom>
            <a:avLst/>
            <a:gdLst/>
            <a:ahLst/>
            <a:cxnLst/>
            <a:rect r="r" b="b" t="t" l="l"/>
            <a:pathLst>
              <a:path h="2424999" w="9266048">
                <a:moveTo>
                  <a:pt x="0" y="0"/>
                </a:moveTo>
                <a:lnTo>
                  <a:pt x="9266047" y="0"/>
                </a:lnTo>
                <a:lnTo>
                  <a:pt x="9266047" y="2424998"/>
                </a:lnTo>
                <a:lnTo>
                  <a:pt x="0" y="2424998"/>
                </a:lnTo>
                <a:lnTo>
                  <a:pt x="0" y="0"/>
                </a:lnTo>
                <a:close/>
              </a:path>
            </a:pathLst>
          </a:custGeom>
          <a:blipFill>
            <a:blip r:embed="rId3"/>
            <a:stretch>
              <a:fillRect l="-10096" t="-2133" r="-18744" b="-8070"/>
            </a:stretch>
          </a:blipFill>
        </p:spPr>
      </p:sp>
      <p:sp>
        <p:nvSpPr>
          <p:cNvPr name="TextBox 7" id="7"/>
          <p:cNvSpPr txBox="true"/>
          <p:nvPr/>
        </p:nvSpPr>
        <p:spPr>
          <a:xfrm rot="0">
            <a:off x="1028700" y="1600298"/>
            <a:ext cx="5748056" cy="1526540"/>
          </a:xfrm>
          <a:prstGeom prst="rect">
            <a:avLst/>
          </a:prstGeom>
        </p:spPr>
        <p:txBody>
          <a:bodyPr anchor="t" rtlCol="false" tIns="0" lIns="0" bIns="0" rIns="0">
            <a:spAutoFit/>
          </a:bodyPr>
          <a:lstStyle/>
          <a:p>
            <a:pPr>
              <a:lnSpc>
                <a:spcPts val="6159"/>
              </a:lnSpc>
            </a:pPr>
            <a:r>
              <a:rPr lang="en-US" sz="4399" spc="879">
                <a:solidFill>
                  <a:srgbClr val="504C44"/>
                </a:solidFill>
                <a:latin typeface="Baskerville Display PT Bold"/>
              </a:rPr>
              <a:t>CONSTRAINTS - DEFAULT</a:t>
            </a:r>
          </a:p>
        </p:txBody>
      </p:sp>
      <p:sp>
        <p:nvSpPr>
          <p:cNvPr name="TextBox 8" id="8"/>
          <p:cNvSpPr txBox="true"/>
          <p:nvPr/>
        </p:nvSpPr>
        <p:spPr>
          <a:xfrm rot="0">
            <a:off x="1021221" y="3870416"/>
            <a:ext cx="7041725" cy="1663065"/>
          </a:xfrm>
          <a:prstGeom prst="rect">
            <a:avLst/>
          </a:prstGeom>
        </p:spPr>
        <p:txBody>
          <a:bodyPr anchor="t" rtlCol="false" tIns="0" lIns="0" bIns="0" rIns="0">
            <a:spAutoFit/>
          </a:bodyPr>
          <a:lstStyle/>
          <a:p>
            <a:pPr>
              <a:lnSpc>
                <a:spcPts val="3359"/>
              </a:lnSpc>
            </a:pPr>
            <a:r>
              <a:rPr lang="en-US" sz="2399">
                <a:solidFill>
                  <a:srgbClr val="504C44"/>
                </a:solidFill>
                <a:latin typeface="Inter"/>
              </a:rPr>
              <a:t>The DEFAULT keyword provides a default value to a column when the Oracle INSERT INTO statement does not provide a specific value. Here the Default Value is 101 for the Crew_ID.</a:t>
            </a:r>
          </a:p>
        </p:txBody>
      </p:sp>
      <p:sp>
        <p:nvSpPr>
          <p:cNvPr name="TextBox 9" id="9"/>
          <p:cNvSpPr txBox="true"/>
          <p:nvPr/>
        </p:nvSpPr>
        <p:spPr>
          <a:xfrm rot="0">
            <a:off x="1021221" y="7084941"/>
            <a:ext cx="5376804" cy="860425"/>
          </a:xfrm>
          <a:prstGeom prst="rect">
            <a:avLst/>
          </a:prstGeom>
        </p:spPr>
        <p:txBody>
          <a:bodyPr anchor="t" rtlCol="false" tIns="0" lIns="0" bIns="0" rIns="0">
            <a:spAutoFit/>
          </a:bodyPr>
          <a:lstStyle/>
          <a:p>
            <a:pPr>
              <a:lnSpc>
                <a:spcPts val="3499"/>
              </a:lnSpc>
            </a:pPr>
            <a:r>
              <a:rPr lang="en-US" sz="2499">
                <a:solidFill>
                  <a:srgbClr val="504C44"/>
                </a:solidFill>
                <a:latin typeface="Inter"/>
              </a:rPr>
              <a:t>ALTER TABLE crew</a:t>
            </a:r>
          </a:p>
          <a:p>
            <a:pPr>
              <a:lnSpc>
                <a:spcPts val="3499"/>
              </a:lnSpc>
            </a:pPr>
            <a:r>
              <a:rPr lang="en-US" sz="2499">
                <a:solidFill>
                  <a:srgbClr val="504C44"/>
                </a:solidFill>
                <a:latin typeface="Inter"/>
              </a:rPr>
              <a:t>MODIFY crew_id DEFAULT 101 ;</a:t>
            </a:r>
          </a:p>
        </p:txBody>
      </p:sp>
      <p:sp>
        <p:nvSpPr>
          <p:cNvPr name="TextBox 10" id="10"/>
          <p:cNvSpPr txBox="true"/>
          <p:nvPr/>
        </p:nvSpPr>
        <p:spPr>
          <a:xfrm rot="0">
            <a:off x="1028700" y="6267534"/>
            <a:ext cx="2029147" cy="504825"/>
          </a:xfrm>
          <a:prstGeom prst="rect">
            <a:avLst/>
          </a:prstGeom>
        </p:spPr>
        <p:txBody>
          <a:bodyPr anchor="t" rtlCol="false" tIns="0" lIns="0" bIns="0" rIns="0">
            <a:spAutoFit/>
          </a:bodyPr>
          <a:lstStyle/>
          <a:p>
            <a:pPr>
              <a:lnSpc>
                <a:spcPts val="4199"/>
              </a:lnSpc>
            </a:pPr>
            <a:r>
              <a:rPr lang="en-US" sz="2999">
                <a:solidFill>
                  <a:srgbClr val="504C44"/>
                </a:solidFill>
                <a:latin typeface="Inter Bold"/>
              </a:rPr>
              <a:t>Syntax</a:t>
            </a:r>
          </a:p>
        </p:txBody>
      </p:sp>
      <p:grpSp>
        <p:nvGrpSpPr>
          <p:cNvPr name="Group 11" id="11"/>
          <p:cNvGrpSpPr/>
          <p:nvPr/>
        </p:nvGrpSpPr>
        <p:grpSpPr>
          <a:xfrm rot="0">
            <a:off x="-2460828" y="-2057400"/>
            <a:ext cx="9008202" cy="3086100"/>
            <a:chOff x="0" y="0"/>
            <a:chExt cx="2372531" cy="812800"/>
          </a:xfrm>
        </p:grpSpPr>
        <p:sp>
          <p:nvSpPr>
            <p:cNvPr name="Freeform 12" id="12"/>
            <p:cNvSpPr/>
            <p:nvPr/>
          </p:nvSpPr>
          <p:spPr>
            <a:xfrm flipH="false" flipV="false" rot="0">
              <a:off x="0" y="0"/>
              <a:ext cx="2372531" cy="812800"/>
            </a:xfrm>
            <a:custGeom>
              <a:avLst/>
              <a:gdLst/>
              <a:ahLst/>
              <a:cxnLst/>
              <a:rect r="r" b="b" t="t" l="l"/>
              <a:pathLst>
                <a:path h="812800" w="2372531">
                  <a:moveTo>
                    <a:pt x="0" y="0"/>
                  </a:moveTo>
                  <a:lnTo>
                    <a:pt x="2372531" y="0"/>
                  </a:lnTo>
                  <a:lnTo>
                    <a:pt x="2372531" y="812800"/>
                  </a:lnTo>
                  <a:lnTo>
                    <a:pt x="0" y="812800"/>
                  </a:lnTo>
                  <a:close/>
                </a:path>
              </a:pathLst>
            </a:custGeom>
            <a:solidFill>
              <a:srgbClr val="958A84"/>
            </a:solidFill>
          </p:spPr>
        </p:sp>
        <p:sp>
          <p:nvSpPr>
            <p:cNvPr name="TextBox 13" id="13"/>
            <p:cNvSpPr txBox="true"/>
            <p:nvPr/>
          </p:nvSpPr>
          <p:spPr>
            <a:xfrm>
              <a:off x="0" y="-47625"/>
              <a:ext cx="2372531" cy="860425"/>
            </a:xfrm>
            <a:prstGeom prst="rect">
              <a:avLst/>
            </a:prstGeom>
          </p:spPr>
          <p:txBody>
            <a:bodyPr anchor="ctr" rtlCol="false" tIns="50800" lIns="50800" bIns="50800" rIns="50800"/>
            <a:lstStyle/>
            <a:p>
              <a:pPr algn="ctr">
                <a:lnSpc>
                  <a:spcPts val="2800"/>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493218" y="1763841"/>
            <a:ext cx="9697110" cy="7195870"/>
            <a:chOff x="0" y="0"/>
            <a:chExt cx="2553971" cy="1895209"/>
          </a:xfrm>
        </p:grpSpPr>
        <p:sp>
          <p:nvSpPr>
            <p:cNvPr name="Freeform 3" id="3"/>
            <p:cNvSpPr/>
            <p:nvPr/>
          </p:nvSpPr>
          <p:spPr>
            <a:xfrm flipH="false" flipV="false" rot="0">
              <a:off x="0" y="0"/>
              <a:ext cx="2553971" cy="1895209"/>
            </a:xfrm>
            <a:custGeom>
              <a:avLst/>
              <a:gdLst/>
              <a:ahLst/>
              <a:cxnLst/>
              <a:rect r="r" b="b" t="t" l="l"/>
              <a:pathLst>
                <a:path h="1895209" w="2553971">
                  <a:moveTo>
                    <a:pt x="0" y="0"/>
                  </a:moveTo>
                  <a:lnTo>
                    <a:pt x="2553971" y="0"/>
                  </a:lnTo>
                  <a:lnTo>
                    <a:pt x="2553971" y="1895209"/>
                  </a:lnTo>
                  <a:lnTo>
                    <a:pt x="0" y="1895209"/>
                  </a:lnTo>
                  <a:close/>
                </a:path>
              </a:pathLst>
            </a:custGeom>
            <a:solidFill>
              <a:srgbClr val="F1EDE9"/>
            </a:solidFill>
          </p:spPr>
        </p:sp>
        <p:sp>
          <p:nvSpPr>
            <p:cNvPr name="TextBox 4" id="4"/>
            <p:cNvSpPr txBox="true"/>
            <p:nvPr/>
          </p:nvSpPr>
          <p:spPr>
            <a:xfrm>
              <a:off x="0" y="-47625"/>
              <a:ext cx="2553971" cy="1942834"/>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859862" y="-1771391"/>
            <a:ext cx="9008202" cy="3086100"/>
            <a:chOff x="0" y="0"/>
            <a:chExt cx="2372531" cy="812800"/>
          </a:xfrm>
        </p:grpSpPr>
        <p:sp>
          <p:nvSpPr>
            <p:cNvPr name="Freeform 6" id="6"/>
            <p:cNvSpPr/>
            <p:nvPr/>
          </p:nvSpPr>
          <p:spPr>
            <a:xfrm flipH="false" flipV="false" rot="0">
              <a:off x="0" y="0"/>
              <a:ext cx="2372531" cy="812800"/>
            </a:xfrm>
            <a:custGeom>
              <a:avLst/>
              <a:gdLst/>
              <a:ahLst/>
              <a:cxnLst/>
              <a:rect r="r" b="b" t="t" l="l"/>
              <a:pathLst>
                <a:path h="812800" w="2372531">
                  <a:moveTo>
                    <a:pt x="0" y="0"/>
                  </a:moveTo>
                  <a:lnTo>
                    <a:pt x="2372531" y="0"/>
                  </a:lnTo>
                  <a:lnTo>
                    <a:pt x="2372531" y="812800"/>
                  </a:lnTo>
                  <a:lnTo>
                    <a:pt x="0" y="812800"/>
                  </a:lnTo>
                  <a:close/>
                </a:path>
              </a:pathLst>
            </a:custGeom>
            <a:solidFill>
              <a:srgbClr val="958A84"/>
            </a:solidFill>
          </p:spPr>
        </p:sp>
        <p:sp>
          <p:nvSpPr>
            <p:cNvPr name="TextBox 7" id="7"/>
            <p:cNvSpPr txBox="true"/>
            <p:nvPr/>
          </p:nvSpPr>
          <p:spPr>
            <a:xfrm>
              <a:off x="0" y="-47625"/>
              <a:ext cx="2372531" cy="8604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359962" y="2937648"/>
            <a:ext cx="7963622" cy="2619612"/>
          </a:xfrm>
          <a:custGeom>
            <a:avLst/>
            <a:gdLst/>
            <a:ahLst/>
            <a:cxnLst/>
            <a:rect r="r" b="b" t="t" l="l"/>
            <a:pathLst>
              <a:path h="2619612" w="7963622">
                <a:moveTo>
                  <a:pt x="0" y="0"/>
                </a:moveTo>
                <a:lnTo>
                  <a:pt x="7963622" y="0"/>
                </a:lnTo>
                <a:lnTo>
                  <a:pt x="7963622" y="2619612"/>
                </a:lnTo>
                <a:lnTo>
                  <a:pt x="0" y="2619612"/>
                </a:lnTo>
                <a:lnTo>
                  <a:pt x="0" y="0"/>
                </a:lnTo>
                <a:close/>
              </a:path>
            </a:pathLst>
          </a:custGeom>
          <a:blipFill>
            <a:blip r:embed="rId2"/>
            <a:stretch>
              <a:fillRect l="0" t="0" r="0" b="0"/>
            </a:stretch>
          </a:blipFill>
        </p:spPr>
      </p:sp>
      <p:sp>
        <p:nvSpPr>
          <p:cNvPr name="Freeform 9" id="9"/>
          <p:cNvSpPr/>
          <p:nvPr/>
        </p:nvSpPr>
        <p:spPr>
          <a:xfrm flipH="false" flipV="false" rot="0">
            <a:off x="741162" y="6516074"/>
            <a:ext cx="9201222" cy="1430170"/>
          </a:xfrm>
          <a:custGeom>
            <a:avLst/>
            <a:gdLst/>
            <a:ahLst/>
            <a:cxnLst/>
            <a:rect r="r" b="b" t="t" l="l"/>
            <a:pathLst>
              <a:path h="1430170" w="9201222">
                <a:moveTo>
                  <a:pt x="0" y="0"/>
                </a:moveTo>
                <a:lnTo>
                  <a:pt x="9201222" y="0"/>
                </a:lnTo>
                <a:lnTo>
                  <a:pt x="9201222" y="1430170"/>
                </a:lnTo>
                <a:lnTo>
                  <a:pt x="0" y="1430170"/>
                </a:lnTo>
                <a:lnTo>
                  <a:pt x="0" y="0"/>
                </a:lnTo>
                <a:close/>
              </a:path>
            </a:pathLst>
          </a:custGeom>
          <a:blipFill>
            <a:blip r:embed="rId3"/>
            <a:stretch>
              <a:fillRect l="0" t="0" r="-8684" b="-2470"/>
            </a:stretch>
          </a:blipFill>
        </p:spPr>
      </p:sp>
      <p:sp>
        <p:nvSpPr>
          <p:cNvPr name="TextBox 10" id="10"/>
          <p:cNvSpPr txBox="true"/>
          <p:nvPr/>
        </p:nvSpPr>
        <p:spPr>
          <a:xfrm rot="0">
            <a:off x="11916670" y="2144245"/>
            <a:ext cx="5748056" cy="1526540"/>
          </a:xfrm>
          <a:prstGeom prst="rect">
            <a:avLst/>
          </a:prstGeom>
        </p:spPr>
        <p:txBody>
          <a:bodyPr anchor="t" rtlCol="false" tIns="0" lIns="0" bIns="0" rIns="0">
            <a:spAutoFit/>
          </a:bodyPr>
          <a:lstStyle/>
          <a:p>
            <a:pPr algn="r">
              <a:lnSpc>
                <a:spcPts val="6159"/>
              </a:lnSpc>
            </a:pPr>
            <a:r>
              <a:rPr lang="en-US" sz="4399" spc="879">
                <a:solidFill>
                  <a:srgbClr val="504C44"/>
                </a:solidFill>
                <a:latin typeface="Baskerville Display PT Bold"/>
              </a:rPr>
              <a:t>CONSTRAINTS - CHECK</a:t>
            </a:r>
          </a:p>
        </p:txBody>
      </p:sp>
      <p:sp>
        <p:nvSpPr>
          <p:cNvPr name="TextBox 11" id="11"/>
          <p:cNvSpPr txBox="true"/>
          <p:nvPr/>
        </p:nvSpPr>
        <p:spPr>
          <a:xfrm rot="0">
            <a:off x="11351426" y="4492365"/>
            <a:ext cx="6313300" cy="2082165"/>
          </a:xfrm>
          <a:prstGeom prst="rect">
            <a:avLst/>
          </a:prstGeom>
        </p:spPr>
        <p:txBody>
          <a:bodyPr anchor="t" rtlCol="false" tIns="0" lIns="0" bIns="0" rIns="0">
            <a:spAutoFit/>
          </a:bodyPr>
          <a:lstStyle/>
          <a:p>
            <a:pPr algn="r">
              <a:lnSpc>
                <a:spcPts val="3359"/>
              </a:lnSpc>
            </a:pPr>
            <a:r>
              <a:rPr lang="en-US" sz="2399">
                <a:solidFill>
                  <a:srgbClr val="504C44"/>
                </a:solidFill>
                <a:latin typeface="Inter"/>
              </a:rPr>
              <a:t>A Check Constraint allows you to enforce domain integrity by limiting the values accepted by one or more columns. Oracle uses this expression to validate the data that is being inserted or updated.</a:t>
            </a:r>
          </a:p>
        </p:txBody>
      </p:sp>
      <p:sp>
        <p:nvSpPr>
          <p:cNvPr name="TextBox 12" id="12"/>
          <p:cNvSpPr txBox="true"/>
          <p:nvPr/>
        </p:nvSpPr>
        <p:spPr>
          <a:xfrm rot="0">
            <a:off x="10703600" y="7642682"/>
            <a:ext cx="6961126" cy="860425"/>
          </a:xfrm>
          <a:prstGeom prst="rect">
            <a:avLst/>
          </a:prstGeom>
        </p:spPr>
        <p:txBody>
          <a:bodyPr anchor="t" rtlCol="false" tIns="0" lIns="0" bIns="0" rIns="0">
            <a:spAutoFit/>
          </a:bodyPr>
          <a:lstStyle/>
          <a:p>
            <a:pPr algn="r">
              <a:lnSpc>
                <a:spcPts val="3499"/>
              </a:lnSpc>
            </a:pPr>
            <a:r>
              <a:rPr lang="en-US" sz="2499">
                <a:solidFill>
                  <a:srgbClr val="504C44"/>
                </a:solidFill>
                <a:latin typeface="Inter"/>
              </a:rPr>
              <a:t>ALTER TABLE payment</a:t>
            </a:r>
          </a:p>
          <a:p>
            <a:pPr algn="r">
              <a:lnSpc>
                <a:spcPts val="3499"/>
              </a:lnSpc>
            </a:pPr>
            <a:r>
              <a:rPr lang="en-US" sz="2499">
                <a:solidFill>
                  <a:srgbClr val="504C44"/>
                </a:solidFill>
                <a:latin typeface="Inter"/>
              </a:rPr>
              <a:t>ADD CONSTRAINT amt CHECK (amount&gt;0</a:t>
            </a:r>
            <a:r>
              <a:rPr lang="en-US" sz="2499">
                <a:solidFill>
                  <a:srgbClr val="504C44"/>
                </a:solidFill>
                <a:latin typeface="Inter"/>
              </a:rPr>
              <a:t>);</a:t>
            </a:r>
          </a:p>
        </p:txBody>
      </p:sp>
      <p:sp>
        <p:nvSpPr>
          <p:cNvPr name="TextBox 13" id="13"/>
          <p:cNvSpPr txBox="true"/>
          <p:nvPr/>
        </p:nvSpPr>
        <p:spPr>
          <a:xfrm rot="0">
            <a:off x="15635580" y="6950172"/>
            <a:ext cx="2029147" cy="504825"/>
          </a:xfrm>
          <a:prstGeom prst="rect">
            <a:avLst/>
          </a:prstGeom>
        </p:spPr>
        <p:txBody>
          <a:bodyPr anchor="t" rtlCol="false" tIns="0" lIns="0" bIns="0" rIns="0">
            <a:spAutoFit/>
          </a:bodyPr>
          <a:lstStyle/>
          <a:p>
            <a:pPr algn="r">
              <a:lnSpc>
                <a:spcPts val="4199"/>
              </a:lnSpc>
            </a:pPr>
            <a:r>
              <a:rPr lang="en-US" sz="2999">
                <a:solidFill>
                  <a:srgbClr val="504C44"/>
                </a:solidFill>
                <a:latin typeface="Inter Bold"/>
              </a:rPr>
              <a:t>Syntax</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4459429" y="4122916"/>
            <a:ext cx="5362304" cy="1819910"/>
          </a:xfrm>
          <a:prstGeom prst="rect">
            <a:avLst/>
          </a:prstGeom>
        </p:spPr>
        <p:txBody>
          <a:bodyPr anchor="t" rtlCol="false" tIns="0" lIns="0" bIns="0" rIns="0">
            <a:spAutoFit/>
          </a:bodyPr>
          <a:lstStyle/>
          <a:p>
            <a:pPr>
              <a:lnSpc>
                <a:spcPts val="3639"/>
              </a:lnSpc>
            </a:pPr>
            <a:r>
              <a:rPr lang="en-US" sz="2599">
                <a:solidFill>
                  <a:srgbClr val="504C44"/>
                </a:solidFill>
                <a:latin typeface="Inter"/>
              </a:rPr>
              <a:t>SELECT COUNT(Profession) </a:t>
            </a:r>
          </a:p>
          <a:p>
            <a:pPr>
              <a:lnSpc>
                <a:spcPts val="3639"/>
              </a:lnSpc>
            </a:pPr>
            <a:r>
              <a:rPr lang="en-US" sz="2599">
                <a:solidFill>
                  <a:srgbClr val="504C44"/>
                </a:solidFill>
                <a:latin typeface="Inter"/>
              </a:rPr>
              <a:t>FROM customer WHERE  Profession = 'Faculty'</a:t>
            </a:r>
          </a:p>
          <a:p>
            <a:pPr>
              <a:lnSpc>
                <a:spcPts val="3639"/>
              </a:lnSpc>
            </a:pPr>
            <a:r>
              <a:rPr lang="en-US" sz="2599">
                <a:solidFill>
                  <a:srgbClr val="504C44"/>
                </a:solidFill>
                <a:latin typeface="Inter"/>
              </a:rPr>
              <a:t>GROUP BY Profession;</a:t>
            </a:r>
          </a:p>
        </p:txBody>
      </p:sp>
      <p:grpSp>
        <p:nvGrpSpPr>
          <p:cNvPr name="Group 3" id="3"/>
          <p:cNvGrpSpPr/>
          <p:nvPr/>
        </p:nvGrpSpPr>
        <p:grpSpPr>
          <a:xfrm rot="0">
            <a:off x="-3794075" y="0"/>
            <a:ext cx="7588150" cy="12428595"/>
            <a:chOff x="0" y="0"/>
            <a:chExt cx="1998525" cy="3273375"/>
          </a:xfrm>
        </p:grpSpPr>
        <p:sp>
          <p:nvSpPr>
            <p:cNvPr name="Freeform 4" id="4"/>
            <p:cNvSpPr/>
            <p:nvPr/>
          </p:nvSpPr>
          <p:spPr>
            <a:xfrm flipH="false" flipV="false" rot="0">
              <a:off x="0" y="0"/>
              <a:ext cx="1998525" cy="3273375"/>
            </a:xfrm>
            <a:custGeom>
              <a:avLst/>
              <a:gdLst/>
              <a:ahLst/>
              <a:cxnLst/>
              <a:rect r="r" b="b" t="t" l="l"/>
              <a:pathLst>
                <a:path h="3273375" w="1998525">
                  <a:moveTo>
                    <a:pt x="0" y="0"/>
                  </a:moveTo>
                  <a:lnTo>
                    <a:pt x="1998525" y="0"/>
                  </a:lnTo>
                  <a:lnTo>
                    <a:pt x="1998525" y="3273375"/>
                  </a:lnTo>
                  <a:lnTo>
                    <a:pt x="0" y="3273375"/>
                  </a:lnTo>
                  <a:close/>
                </a:path>
              </a:pathLst>
            </a:custGeom>
            <a:solidFill>
              <a:srgbClr val="F1EDE9"/>
            </a:solidFill>
          </p:spPr>
        </p:sp>
        <p:sp>
          <p:nvSpPr>
            <p:cNvPr name="TextBox 5" id="5"/>
            <p:cNvSpPr txBox="true"/>
            <p:nvPr/>
          </p:nvSpPr>
          <p:spPr>
            <a:xfrm>
              <a:off x="0" y="-47625"/>
              <a:ext cx="1998525" cy="3321000"/>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4405348" y="6214298"/>
            <a:ext cx="4512422" cy="3548405"/>
            <a:chOff x="0" y="0"/>
            <a:chExt cx="6016563" cy="4731207"/>
          </a:xfrm>
        </p:grpSpPr>
        <p:pic>
          <p:nvPicPr>
            <p:cNvPr name="Picture 7" id="7"/>
            <p:cNvPicPr>
              <a:picLocks noChangeAspect="true"/>
            </p:cNvPicPr>
            <p:nvPr/>
          </p:nvPicPr>
          <p:blipFill>
            <a:blip r:embed="rId2"/>
            <a:srcRect l="1471" t="25026" r="78867" b="0"/>
            <a:stretch>
              <a:fillRect/>
            </a:stretch>
          </p:blipFill>
          <p:spPr>
            <a:xfrm flipH="false" flipV="false">
              <a:off x="0" y="0"/>
              <a:ext cx="6016563" cy="4731207"/>
            </a:xfrm>
            <a:prstGeom prst="rect">
              <a:avLst/>
            </a:prstGeom>
          </p:spPr>
        </p:pic>
      </p:grpSp>
      <p:grpSp>
        <p:nvGrpSpPr>
          <p:cNvPr name="Group 8" id="8"/>
          <p:cNvGrpSpPr/>
          <p:nvPr/>
        </p:nvGrpSpPr>
        <p:grpSpPr>
          <a:xfrm rot="0">
            <a:off x="7588150" y="-2823232"/>
            <a:ext cx="11770667" cy="3168153"/>
            <a:chOff x="0" y="0"/>
            <a:chExt cx="3100093" cy="834411"/>
          </a:xfrm>
        </p:grpSpPr>
        <p:sp>
          <p:nvSpPr>
            <p:cNvPr name="Freeform 9" id="9"/>
            <p:cNvSpPr/>
            <p:nvPr/>
          </p:nvSpPr>
          <p:spPr>
            <a:xfrm flipH="false" flipV="false" rot="0">
              <a:off x="0" y="0"/>
              <a:ext cx="3100094" cy="834411"/>
            </a:xfrm>
            <a:custGeom>
              <a:avLst/>
              <a:gdLst/>
              <a:ahLst/>
              <a:cxnLst/>
              <a:rect r="r" b="b" t="t" l="l"/>
              <a:pathLst>
                <a:path h="834411" w="3100094">
                  <a:moveTo>
                    <a:pt x="0" y="0"/>
                  </a:moveTo>
                  <a:lnTo>
                    <a:pt x="3100094" y="0"/>
                  </a:lnTo>
                  <a:lnTo>
                    <a:pt x="3100094" y="834411"/>
                  </a:lnTo>
                  <a:lnTo>
                    <a:pt x="0" y="834411"/>
                  </a:lnTo>
                  <a:close/>
                </a:path>
              </a:pathLst>
            </a:custGeom>
            <a:solidFill>
              <a:srgbClr val="958A84"/>
            </a:solidFill>
          </p:spPr>
        </p:sp>
        <p:sp>
          <p:nvSpPr>
            <p:cNvPr name="TextBox 10" id="10"/>
            <p:cNvSpPr txBox="true"/>
            <p:nvPr/>
          </p:nvSpPr>
          <p:spPr>
            <a:xfrm>
              <a:off x="0" y="-47625"/>
              <a:ext cx="3100093" cy="882036"/>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10819372" y="5942827"/>
            <a:ext cx="6439928" cy="3315473"/>
            <a:chOff x="0" y="0"/>
            <a:chExt cx="8586570" cy="4420631"/>
          </a:xfrm>
        </p:grpSpPr>
        <p:pic>
          <p:nvPicPr>
            <p:cNvPr name="Picture 12" id="12"/>
            <p:cNvPicPr>
              <a:picLocks noChangeAspect="true"/>
            </p:cNvPicPr>
            <p:nvPr/>
          </p:nvPicPr>
          <p:blipFill>
            <a:blip r:embed="rId3"/>
            <a:srcRect l="4122" t="11911" r="28923" b="0"/>
            <a:stretch>
              <a:fillRect/>
            </a:stretch>
          </p:blipFill>
          <p:spPr>
            <a:xfrm flipH="false" flipV="false">
              <a:off x="0" y="0"/>
              <a:ext cx="8586570" cy="4420631"/>
            </a:xfrm>
            <a:prstGeom prst="rect">
              <a:avLst/>
            </a:prstGeom>
          </p:spPr>
        </p:pic>
      </p:grpSp>
      <p:sp>
        <p:nvSpPr>
          <p:cNvPr name="TextBox 13" id="13"/>
          <p:cNvSpPr txBox="true"/>
          <p:nvPr/>
        </p:nvSpPr>
        <p:spPr>
          <a:xfrm rot="0">
            <a:off x="4512012" y="3297406"/>
            <a:ext cx="2149547" cy="504826"/>
          </a:xfrm>
          <a:prstGeom prst="rect">
            <a:avLst/>
          </a:prstGeom>
        </p:spPr>
        <p:txBody>
          <a:bodyPr anchor="t" rtlCol="false" tIns="0" lIns="0" bIns="0" rIns="0">
            <a:spAutoFit/>
          </a:bodyPr>
          <a:lstStyle/>
          <a:p>
            <a:pPr>
              <a:lnSpc>
                <a:spcPts val="4199"/>
              </a:lnSpc>
            </a:pPr>
            <a:r>
              <a:rPr lang="en-US" sz="2999">
                <a:solidFill>
                  <a:srgbClr val="504C44"/>
                </a:solidFill>
                <a:latin typeface="Inter Bold"/>
              </a:rPr>
              <a:t>Syntax </a:t>
            </a:r>
          </a:p>
        </p:txBody>
      </p:sp>
      <p:sp>
        <p:nvSpPr>
          <p:cNvPr name="TextBox 14" id="14"/>
          <p:cNvSpPr txBox="true"/>
          <p:nvPr/>
        </p:nvSpPr>
        <p:spPr>
          <a:xfrm rot="0">
            <a:off x="4405348" y="933450"/>
            <a:ext cx="7417749" cy="1633221"/>
          </a:xfrm>
          <a:prstGeom prst="rect">
            <a:avLst/>
          </a:prstGeom>
        </p:spPr>
        <p:txBody>
          <a:bodyPr anchor="t" rtlCol="false" tIns="0" lIns="0" bIns="0" rIns="0">
            <a:spAutoFit/>
          </a:bodyPr>
          <a:lstStyle/>
          <a:p>
            <a:pPr>
              <a:lnSpc>
                <a:spcPts val="6579"/>
              </a:lnSpc>
            </a:pPr>
            <a:r>
              <a:rPr lang="en-US" sz="4699" spc="939">
                <a:solidFill>
                  <a:srgbClr val="504C44"/>
                </a:solidFill>
                <a:latin typeface="Baskerville Display PT Bold"/>
              </a:rPr>
              <a:t>GROUP BY, COUNT, ORDER BY</a:t>
            </a:r>
          </a:p>
        </p:txBody>
      </p:sp>
      <p:sp>
        <p:nvSpPr>
          <p:cNvPr name="TextBox 15" id="15"/>
          <p:cNvSpPr txBox="true"/>
          <p:nvPr/>
        </p:nvSpPr>
        <p:spPr>
          <a:xfrm rot="0">
            <a:off x="10871956" y="3297406"/>
            <a:ext cx="2149547" cy="504826"/>
          </a:xfrm>
          <a:prstGeom prst="rect">
            <a:avLst/>
          </a:prstGeom>
        </p:spPr>
        <p:txBody>
          <a:bodyPr anchor="t" rtlCol="false" tIns="0" lIns="0" bIns="0" rIns="0">
            <a:spAutoFit/>
          </a:bodyPr>
          <a:lstStyle/>
          <a:p>
            <a:pPr>
              <a:lnSpc>
                <a:spcPts val="4199"/>
              </a:lnSpc>
            </a:pPr>
            <a:r>
              <a:rPr lang="en-US" sz="2999">
                <a:solidFill>
                  <a:srgbClr val="504C44"/>
                </a:solidFill>
                <a:latin typeface="Inter Bold"/>
              </a:rPr>
              <a:t>Syntax </a:t>
            </a:r>
          </a:p>
        </p:txBody>
      </p:sp>
      <p:sp>
        <p:nvSpPr>
          <p:cNvPr name="TextBox 16" id="16"/>
          <p:cNvSpPr txBox="true"/>
          <p:nvPr/>
        </p:nvSpPr>
        <p:spPr>
          <a:xfrm rot="0">
            <a:off x="10819372" y="4122916"/>
            <a:ext cx="5362304" cy="905510"/>
          </a:xfrm>
          <a:prstGeom prst="rect">
            <a:avLst/>
          </a:prstGeom>
        </p:spPr>
        <p:txBody>
          <a:bodyPr anchor="t" rtlCol="false" tIns="0" lIns="0" bIns="0" rIns="0">
            <a:spAutoFit/>
          </a:bodyPr>
          <a:lstStyle/>
          <a:p>
            <a:pPr>
              <a:lnSpc>
                <a:spcPts val="3639"/>
              </a:lnSpc>
            </a:pPr>
            <a:r>
              <a:rPr lang="en-US" sz="2599">
                <a:solidFill>
                  <a:srgbClr val="504C44"/>
                </a:solidFill>
                <a:latin typeface="Inter"/>
              </a:rPr>
              <a:t>SELECT * FROM bill</a:t>
            </a:r>
          </a:p>
          <a:p>
            <a:pPr>
              <a:lnSpc>
                <a:spcPts val="3639"/>
              </a:lnSpc>
            </a:pPr>
            <a:r>
              <a:rPr lang="en-US" sz="2599">
                <a:solidFill>
                  <a:srgbClr val="504C44"/>
                </a:solidFill>
                <a:latin typeface="Inter"/>
              </a:rPr>
              <a:t>ORDER BY bill_date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9673263" y="3170423"/>
            <a:ext cx="7993959" cy="3391954"/>
            <a:chOff x="0" y="0"/>
            <a:chExt cx="10658612" cy="4522605"/>
          </a:xfrm>
        </p:grpSpPr>
        <p:pic>
          <p:nvPicPr>
            <p:cNvPr name="Picture 3" id="3"/>
            <p:cNvPicPr>
              <a:picLocks noChangeAspect="true"/>
            </p:cNvPicPr>
            <p:nvPr/>
          </p:nvPicPr>
          <p:blipFill>
            <a:blip r:embed="rId2"/>
            <a:srcRect l="2533" t="0" r="10288" b="0"/>
            <a:stretch>
              <a:fillRect/>
            </a:stretch>
          </p:blipFill>
          <p:spPr>
            <a:xfrm flipH="false" flipV="false">
              <a:off x="0" y="0"/>
              <a:ext cx="10658612" cy="4522605"/>
            </a:xfrm>
            <a:prstGeom prst="rect">
              <a:avLst/>
            </a:prstGeom>
          </p:spPr>
        </p:pic>
      </p:grpSp>
      <p:grpSp>
        <p:nvGrpSpPr>
          <p:cNvPr name="Group 4" id="4"/>
          <p:cNvGrpSpPr/>
          <p:nvPr/>
        </p:nvGrpSpPr>
        <p:grpSpPr>
          <a:xfrm rot="0">
            <a:off x="1436305" y="7001575"/>
            <a:ext cx="6439402" cy="2062512"/>
            <a:chOff x="0" y="0"/>
            <a:chExt cx="1695974" cy="543213"/>
          </a:xfrm>
        </p:grpSpPr>
        <p:sp>
          <p:nvSpPr>
            <p:cNvPr name="Freeform 5" id="5"/>
            <p:cNvSpPr/>
            <p:nvPr/>
          </p:nvSpPr>
          <p:spPr>
            <a:xfrm flipH="false" flipV="false" rot="0">
              <a:off x="0" y="0"/>
              <a:ext cx="1695974" cy="543213"/>
            </a:xfrm>
            <a:custGeom>
              <a:avLst/>
              <a:gdLst/>
              <a:ahLst/>
              <a:cxnLst/>
              <a:rect r="r" b="b" t="t" l="l"/>
              <a:pathLst>
                <a:path h="543213" w="1695974">
                  <a:moveTo>
                    <a:pt x="0" y="0"/>
                  </a:moveTo>
                  <a:lnTo>
                    <a:pt x="1695974" y="0"/>
                  </a:lnTo>
                  <a:lnTo>
                    <a:pt x="1695974" y="543213"/>
                  </a:lnTo>
                  <a:lnTo>
                    <a:pt x="0" y="543213"/>
                  </a:lnTo>
                  <a:close/>
                </a:path>
              </a:pathLst>
            </a:custGeom>
            <a:solidFill>
              <a:srgbClr val="F1EDE9"/>
            </a:solidFill>
          </p:spPr>
        </p:sp>
        <p:sp>
          <p:nvSpPr>
            <p:cNvPr name="TextBox 6" id="6"/>
            <p:cNvSpPr txBox="true"/>
            <p:nvPr/>
          </p:nvSpPr>
          <p:spPr>
            <a:xfrm>
              <a:off x="0" y="-47625"/>
              <a:ext cx="1695974" cy="590838"/>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791262" y="-2495550"/>
            <a:ext cx="9008202" cy="3086100"/>
            <a:chOff x="0" y="0"/>
            <a:chExt cx="2372531" cy="812800"/>
          </a:xfrm>
        </p:grpSpPr>
        <p:sp>
          <p:nvSpPr>
            <p:cNvPr name="Freeform 8" id="8"/>
            <p:cNvSpPr/>
            <p:nvPr/>
          </p:nvSpPr>
          <p:spPr>
            <a:xfrm flipH="false" flipV="false" rot="0">
              <a:off x="0" y="0"/>
              <a:ext cx="2372531" cy="812800"/>
            </a:xfrm>
            <a:custGeom>
              <a:avLst/>
              <a:gdLst/>
              <a:ahLst/>
              <a:cxnLst/>
              <a:rect r="r" b="b" t="t" l="l"/>
              <a:pathLst>
                <a:path h="812800" w="2372531">
                  <a:moveTo>
                    <a:pt x="0" y="0"/>
                  </a:moveTo>
                  <a:lnTo>
                    <a:pt x="2372531" y="0"/>
                  </a:lnTo>
                  <a:lnTo>
                    <a:pt x="2372531" y="812800"/>
                  </a:lnTo>
                  <a:lnTo>
                    <a:pt x="0" y="812800"/>
                  </a:lnTo>
                  <a:close/>
                </a:path>
              </a:pathLst>
            </a:custGeom>
            <a:solidFill>
              <a:srgbClr val="958A84"/>
            </a:solidFill>
          </p:spPr>
        </p:sp>
        <p:sp>
          <p:nvSpPr>
            <p:cNvPr name="TextBox 9" id="9"/>
            <p:cNvSpPr txBox="true"/>
            <p:nvPr/>
          </p:nvSpPr>
          <p:spPr>
            <a:xfrm>
              <a:off x="0" y="-47625"/>
              <a:ext cx="2372531" cy="860425"/>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0">
            <a:off x="10886616" y="9702262"/>
            <a:ext cx="9008202" cy="3086100"/>
            <a:chOff x="0" y="0"/>
            <a:chExt cx="2372531" cy="812800"/>
          </a:xfrm>
        </p:grpSpPr>
        <p:sp>
          <p:nvSpPr>
            <p:cNvPr name="Freeform 11" id="11"/>
            <p:cNvSpPr/>
            <p:nvPr/>
          </p:nvSpPr>
          <p:spPr>
            <a:xfrm flipH="false" flipV="false" rot="0">
              <a:off x="0" y="0"/>
              <a:ext cx="2372531" cy="812800"/>
            </a:xfrm>
            <a:custGeom>
              <a:avLst/>
              <a:gdLst/>
              <a:ahLst/>
              <a:cxnLst/>
              <a:rect r="r" b="b" t="t" l="l"/>
              <a:pathLst>
                <a:path h="812800" w="2372531">
                  <a:moveTo>
                    <a:pt x="0" y="0"/>
                  </a:moveTo>
                  <a:lnTo>
                    <a:pt x="2372531" y="0"/>
                  </a:lnTo>
                  <a:lnTo>
                    <a:pt x="2372531" y="812800"/>
                  </a:lnTo>
                  <a:lnTo>
                    <a:pt x="0" y="812800"/>
                  </a:lnTo>
                  <a:close/>
                </a:path>
              </a:pathLst>
            </a:custGeom>
            <a:solidFill>
              <a:srgbClr val="958A84"/>
            </a:solidFill>
          </p:spPr>
        </p:sp>
        <p:sp>
          <p:nvSpPr>
            <p:cNvPr name="TextBox 12" id="12"/>
            <p:cNvSpPr txBox="true"/>
            <p:nvPr/>
          </p:nvSpPr>
          <p:spPr>
            <a:xfrm>
              <a:off x="0" y="-47625"/>
              <a:ext cx="2372531" cy="860425"/>
            </a:xfrm>
            <a:prstGeom prst="rect">
              <a:avLst/>
            </a:prstGeom>
          </p:spPr>
          <p:txBody>
            <a:bodyPr anchor="ctr" rtlCol="false" tIns="50800" lIns="50800" bIns="50800" rIns="50800"/>
            <a:lstStyle/>
            <a:p>
              <a:pPr algn="ctr">
                <a:lnSpc>
                  <a:spcPts val="2800"/>
                </a:lnSpc>
              </a:pPr>
            </a:p>
          </p:txBody>
        </p:sp>
      </p:grpSp>
      <p:sp>
        <p:nvSpPr>
          <p:cNvPr name="TextBox 13" id="13"/>
          <p:cNvSpPr txBox="true"/>
          <p:nvPr/>
        </p:nvSpPr>
        <p:spPr>
          <a:xfrm rot="0">
            <a:off x="1028700" y="952500"/>
            <a:ext cx="6444232" cy="1526540"/>
          </a:xfrm>
          <a:prstGeom prst="rect">
            <a:avLst/>
          </a:prstGeom>
        </p:spPr>
        <p:txBody>
          <a:bodyPr anchor="t" rtlCol="false" tIns="0" lIns="0" bIns="0" rIns="0">
            <a:spAutoFit/>
          </a:bodyPr>
          <a:lstStyle/>
          <a:p>
            <a:pPr>
              <a:lnSpc>
                <a:spcPts val="6159"/>
              </a:lnSpc>
            </a:pPr>
            <a:r>
              <a:rPr lang="en-US" sz="4399" spc="879">
                <a:solidFill>
                  <a:srgbClr val="504C44"/>
                </a:solidFill>
                <a:latin typeface="Baskerville Display PT Bold"/>
              </a:rPr>
              <a:t>MIN, MAX FUNCTIONS</a:t>
            </a:r>
          </a:p>
        </p:txBody>
      </p:sp>
      <p:sp>
        <p:nvSpPr>
          <p:cNvPr name="TextBox 14" id="14"/>
          <p:cNvSpPr txBox="true"/>
          <p:nvPr/>
        </p:nvSpPr>
        <p:spPr>
          <a:xfrm rot="0">
            <a:off x="1631811" y="7152091"/>
            <a:ext cx="4162057" cy="422275"/>
          </a:xfrm>
          <a:prstGeom prst="rect">
            <a:avLst/>
          </a:prstGeom>
        </p:spPr>
        <p:txBody>
          <a:bodyPr anchor="t" rtlCol="false" tIns="0" lIns="0" bIns="0" rIns="0">
            <a:spAutoFit/>
          </a:bodyPr>
          <a:lstStyle/>
          <a:p>
            <a:pPr>
              <a:lnSpc>
                <a:spcPts val="3499"/>
              </a:lnSpc>
            </a:pPr>
            <a:r>
              <a:rPr lang="en-US" sz="2499">
                <a:solidFill>
                  <a:srgbClr val="504C44"/>
                </a:solidFill>
                <a:latin typeface="Inter Bold"/>
              </a:rPr>
              <a:t>01     MIN():</a:t>
            </a:r>
          </a:p>
        </p:txBody>
      </p:sp>
      <p:sp>
        <p:nvSpPr>
          <p:cNvPr name="TextBox 15" id="15"/>
          <p:cNvSpPr txBox="true"/>
          <p:nvPr/>
        </p:nvSpPr>
        <p:spPr>
          <a:xfrm rot="0">
            <a:off x="2355526" y="7658181"/>
            <a:ext cx="4996801" cy="1406525"/>
          </a:xfrm>
          <a:prstGeom prst="rect">
            <a:avLst/>
          </a:prstGeom>
        </p:spPr>
        <p:txBody>
          <a:bodyPr anchor="t" rtlCol="false" tIns="0" lIns="0" bIns="0" rIns="0">
            <a:spAutoFit/>
          </a:bodyPr>
          <a:lstStyle/>
          <a:p>
            <a:pPr>
              <a:lnSpc>
                <a:spcPts val="2800"/>
              </a:lnSpc>
            </a:pPr>
            <a:r>
              <a:rPr lang="en-US" sz="2000">
                <a:solidFill>
                  <a:srgbClr val="504C44"/>
                </a:solidFill>
                <a:latin typeface="Inter"/>
              </a:rPr>
              <a:t>SELECT MIN(amount)</a:t>
            </a:r>
          </a:p>
          <a:p>
            <a:pPr>
              <a:lnSpc>
                <a:spcPts val="2800"/>
              </a:lnSpc>
            </a:pPr>
            <a:r>
              <a:rPr lang="en-US" sz="2000">
                <a:solidFill>
                  <a:srgbClr val="504C44"/>
                </a:solidFill>
                <a:latin typeface="Inter"/>
              </a:rPr>
              <a:t>AS Minimum_Amt </a:t>
            </a:r>
          </a:p>
          <a:p>
            <a:pPr>
              <a:lnSpc>
                <a:spcPts val="2800"/>
              </a:lnSpc>
            </a:pPr>
            <a:r>
              <a:rPr lang="en-US" sz="2000">
                <a:solidFill>
                  <a:srgbClr val="504C44"/>
                </a:solidFill>
                <a:latin typeface="Inter"/>
              </a:rPr>
              <a:t>FROM payment;</a:t>
            </a:r>
          </a:p>
          <a:p>
            <a:pPr>
              <a:lnSpc>
                <a:spcPts val="2800"/>
              </a:lnSpc>
            </a:pPr>
          </a:p>
        </p:txBody>
      </p:sp>
      <p:grpSp>
        <p:nvGrpSpPr>
          <p:cNvPr name="Group 16" id="16"/>
          <p:cNvGrpSpPr/>
          <p:nvPr/>
        </p:nvGrpSpPr>
        <p:grpSpPr>
          <a:xfrm rot="0">
            <a:off x="1028700" y="3170423"/>
            <a:ext cx="7993959" cy="3391954"/>
            <a:chOff x="0" y="0"/>
            <a:chExt cx="10658612" cy="4522605"/>
          </a:xfrm>
        </p:grpSpPr>
        <p:pic>
          <p:nvPicPr>
            <p:cNvPr name="Picture 17" id="17"/>
            <p:cNvPicPr>
              <a:picLocks noChangeAspect="true"/>
            </p:cNvPicPr>
            <p:nvPr/>
          </p:nvPicPr>
          <p:blipFill>
            <a:blip r:embed="rId3"/>
            <a:srcRect l="2690" t="0" r="9870" b="0"/>
            <a:stretch>
              <a:fillRect/>
            </a:stretch>
          </p:blipFill>
          <p:spPr>
            <a:xfrm flipH="false" flipV="false">
              <a:off x="0" y="0"/>
              <a:ext cx="10658612" cy="4522605"/>
            </a:xfrm>
            <a:prstGeom prst="rect">
              <a:avLst/>
            </a:prstGeom>
          </p:spPr>
        </p:pic>
      </p:grpSp>
      <p:grpSp>
        <p:nvGrpSpPr>
          <p:cNvPr name="Group 18" id="18"/>
          <p:cNvGrpSpPr/>
          <p:nvPr/>
        </p:nvGrpSpPr>
        <p:grpSpPr>
          <a:xfrm rot="0">
            <a:off x="10450542" y="7000956"/>
            <a:ext cx="6439402" cy="2062512"/>
            <a:chOff x="0" y="0"/>
            <a:chExt cx="1695974" cy="543213"/>
          </a:xfrm>
        </p:grpSpPr>
        <p:sp>
          <p:nvSpPr>
            <p:cNvPr name="Freeform 19" id="19"/>
            <p:cNvSpPr/>
            <p:nvPr/>
          </p:nvSpPr>
          <p:spPr>
            <a:xfrm flipH="false" flipV="false" rot="0">
              <a:off x="0" y="0"/>
              <a:ext cx="1695974" cy="543213"/>
            </a:xfrm>
            <a:custGeom>
              <a:avLst/>
              <a:gdLst/>
              <a:ahLst/>
              <a:cxnLst/>
              <a:rect r="r" b="b" t="t" l="l"/>
              <a:pathLst>
                <a:path h="543213" w="1695974">
                  <a:moveTo>
                    <a:pt x="0" y="0"/>
                  </a:moveTo>
                  <a:lnTo>
                    <a:pt x="1695974" y="0"/>
                  </a:lnTo>
                  <a:lnTo>
                    <a:pt x="1695974" y="543213"/>
                  </a:lnTo>
                  <a:lnTo>
                    <a:pt x="0" y="543213"/>
                  </a:lnTo>
                  <a:close/>
                </a:path>
              </a:pathLst>
            </a:custGeom>
            <a:solidFill>
              <a:srgbClr val="F1EDE9"/>
            </a:solidFill>
          </p:spPr>
        </p:sp>
        <p:sp>
          <p:nvSpPr>
            <p:cNvPr name="TextBox 20" id="20"/>
            <p:cNvSpPr txBox="true"/>
            <p:nvPr/>
          </p:nvSpPr>
          <p:spPr>
            <a:xfrm>
              <a:off x="0" y="-47625"/>
              <a:ext cx="1695974" cy="590838"/>
            </a:xfrm>
            <a:prstGeom prst="rect">
              <a:avLst/>
            </a:prstGeom>
          </p:spPr>
          <p:txBody>
            <a:bodyPr anchor="ctr" rtlCol="false" tIns="50800" lIns="50800" bIns="50800" rIns="50800"/>
            <a:lstStyle/>
            <a:p>
              <a:pPr algn="ctr">
                <a:lnSpc>
                  <a:spcPts val="2800"/>
                </a:lnSpc>
              </a:pPr>
            </a:p>
          </p:txBody>
        </p:sp>
      </p:grpSp>
      <p:sp>
        <p:nvSpPr>
          <p:cNvPr name="TextBox 21" id="21"/>
          <p:cNvSpPr txBox="true"/>
          <p:nvPr/>
        </p:nvSpPr>
        <p:spPr>
          <a:xfrm rot="0">
            <a:off x="10646047" y="7151472"/>
            <a:ext cx="4162057" cy="422275"/>
          </a:xfrm>
          <a:prstGeom prst="rect">
            <a:avLst/>
          </a:prstGeom>
        </p:spPr>
        <p:txBody>
          <a:bodyPr anchor="t" rtlCol="false" tIns="0" lIns="0" bIns="0" rIns="0">
            <a:spAutoFit/>
          </a:bodyPr>
          <a:lstStyle/>
          <a:p>
            <a:pPr>
              <a:lnSpc>
                <a:spcPts val="3499"/>
              </a:lnSpc>
            </a:pPr>
            <a:r>
              <a:rPr lang="en-US" sz="2499">
                <a:solidFill>
                  <a:srgbClr val="504C44"/>
                </a:solidFill>
                <a:latin typeface="Inter Bold"/>
              </a:rPr>
              <a:t>02     MAX():</a:t>
            </a:r>
          </a:p>
        </p:txBody>
      </p:sp>
      <p:sp>
        <p:nvSpPr>
          <p:cNvPr name="TextBox 22" id="22"/>
          <p:cNvSpPr txBox="true"/>
          <p:nvPr/>
        </p:nvSpPr>
        <p:spPr>
          <a:xfrm rot="0">
            <a:off x="11369763" y="7657562"/>
            <a:ext cx="4996801" cy="1406525"/>
          </a:xfrm>
          <a:prstGeom prst="rect">
            <a:avLst/>
          </a:prstGeom>
        </p:spPr>
        <p:txBody>
          <a:bodyPr anchor="t" rtlCol="false" tIns="0" lIns="0" bIns="0" rIns="0">
            <a:spAutoFit/>
          </a:bodyPr>
          <a:lstStyle/>
          <a:p>
            <a:pPr>
              <a:lnSpc>
                <a:spcPts val="2800"/>
              </a:lnSpc>
            </a:pPr>
            <a:r>
              <a:rPr lang="en-US" sz="2000">
                <a:solidFill>
                  <a:srgbClr val="504C44"/>
                </a:solidFill>
                <a:latin typeface="Inter"/>
              </a:rPr>
              <a:t>SELECT MAX(amount)</a:t>
            </a:r>
          </a:p>
          <a:p>
            <a:pPr>
              <a:lnSpc>
                <a:spcPts val="2800"/>
              </a:lnSpc>
            </a:pPr>
            <a:r>
              <a:rPr lang="en-US" sz="2000">
                <a:solidFill>
                  <a:srgbClr val="504C44"/>
                </a:solidFill>
                <a:latin typeface="Inter"/>
              </a:rPr>
              <a:t>AS Maximum_Amt </a:t>
            </a:r>
          </a:p>
          <a:p>
            <a:pPr>
              <a:lnSpc>
                <a:spcPts val="2800"/>
              </a:lnSpc>
            </a:pPr>
            <a:r>
              <a:rPr lang="en-US" sz="2000">
                <a:solidFill>
                  <a:srgbClr val="504C44"/>
                </a:solidFill>
                <a:latin typeface="Inter"/>
              </a:rPr>
              <a:t>FROM payment;</a:t>
            </a:r>
          </a:p>
          <a:p>
            <a:pPr>
              <a:lnSpc>
                <a:spcPts val="280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963993" y="3170423"/>
            <a:ext cx="7384026" cy="3391954"/>
            <a:chOff x="0" y="0"/>
            <a:chExt cx="9845368" cy="4522605"/>
          </a:xfrm>
        </p:grpSpPr>
        <p:pic>
          <p:nvPicPr>
            <p:cNvPr name="Picture 3" id="3"/>
            <p:cNvPicPr>
              <a:picLocks noChangeAspect="true"/>
            </p:cNvPicPr>
            <p:nvPr/>
          </p:nvPicPr>
          <p:blipFill>
            <a:blip r:embed="rId2"/>
            <a:srcRect l="2102" t="0" r="18183" b="0"/>
            <a:stretch>
              <a:fillRect/>
            </a:stretch>
          </p:blipFill>
          <p:spPr>
            <a:xfrm flipH="false" flipV="false">
              <a:off x="0" y="0"/>
              <a:ext cx="9845368" cy="4522605"/>
            </a:xfrm>
            <a:prstGeom prst="rect">
              <a:avLst/>
            </a:prstGeom>
          </p:spPr>
        </p:pic>
      </p:grpSp>
      <p:grpSp>
        <p:nvGrpSpPr>
          <p:cNvPr name="Group 4" id="4"/>
          <p:cNvGrpSpPr/>
          <p:nvPr/>
        </p:nvGrpSpPr>
        <p:grpSpPr>
          <a:xfrm rot="0">
            <a:off x="9048814" y="4486082"/>
            <a:ext cx="7564845" cy="4126578"/>
            <a:chOff x="0" y="0"/>
            <a:chExt cx="10086460" cy="5502104"/>
          </a:xfrm>
        </p:grpSpPr>
        <p:pic>
          <p:nvPicPr>
            <p:cNvPr name="Picture 5" id="5"/>
            <p:cNvPicPr>
              <a:picLocks noChangeAspect="true"/>
            </p:cNvPicPr>
            <p:nvPr/>
          </p:nvPicPr>
          <p:blipFill>
            <a:blip r:embed="rId3"/>
            <a:srcRect l="1458" t="3663" r="8882" b="3451"/>
            <a:stretch>
              <a:fillRect/>
            </a:stretch>
          </p:blipFill>
          <p:spPr>
            <a:xfrm flipH="false" flipV="false">
              <a:off x="0" y="0"/>
              <a:ext cx="10086460" cy="5502104"/>
            </a:xfrm>
            <a:prstGeom prst="rect">
              <a:avLst/>
            </a:prstGeom>
          </p:spPr>
        </p:pic>
      </p:grpSp>
      <p:sp>
        <p:nvSpPr>
          <p:cNvPr name="TextBox 6" id="6"/>
          <p:cNvSpPr txBox="true"/>
          <p:nvPr/>
        </p:nvSpPr>
        <p:spPr>
          <a:xfrm rot="0">
            <a:off x="1028700" y="952500"/>
            <a:ext cx="6444232" cy="1526540"/>
          </a:xfrm>
          <a:prstGeom prst="rect">
            <a:avLst/>
          </a:prstGeom>
        </p:spPr>
        <p:txBody>
          <a:bodyPr anchor="t" rtlCol="false" tIns="0" lIns="0" bIns="0" rIns="0">
            <a:spAutoFit/>
          </a:bodyPr>
          <a:lstStyle/>
          <a:p>
            <a:pPr>
              <a:lnSpc>
                <a:spcPts val="6159"/>
              </a:lnSpc>
            </a:pPr>
            <a:r>
              <a:rPr lang="en-US" sz="4399" spc="879">
                <a:solidFill>
                  <a:srgbClr val="504C44"/>
                </a:solidFill>
                <a:latin typeface="Baskerville Display PT Bold"/>
              </a:rPr>
              <a:t>LIKE</a:t>
            </a:r>
          </a:p>
          <a:p>
            <a:pPr>
              <a:lnSpc>
                <a:spcPts val="6159"/>
              </a:lnSpc>
            </a:pPr>
            <a:r>
              <a:rPr lang="en-US" sz="4399" spc="879">
                <a:solidFill>
                  <a:srgbClr val="504C44"/>
                </a:solidFill>
                <a:latin typeface="Baskerville Display PT Bold"/>
              </a:rPr>
              <a:t>OPERATOR</a:t>
            </a:r>
          </a:p>
        </p:txBody>
      </p:sp>
      <p:grpSp>
        <p:nvGrpSpPr>
          <p:cNvPr name="Group 7" id="7"/>
          <p:cNvGrpSpPr/>
          <p:nvPr/>
        </p:nvGrpSpPr>
        <p:grpSpPr>
          <a:xfrm rot="0">
            <a:off x="833194" y="7055619"/>
            <a:ext cx="6439402" cy="2062512"/>
            <a:chOff x="0" y="0"/>
            <a:chExt cx="1695974" cy="543213"/>
          </a:xfrm>
        </p:grpSpPr>
        <p:sp>
          <p:nvSpPr>
            <p:cNvPr name="Freeform 8" id="8"/>
            <p:cNvSpPr/>
            <p:nvPr/>
          </p:nvSpPr>
          <p:spPr>
            <a:xfrm flipH="false" flipV="false" rot="0">
              <a:off x="0" y="0"/>
              <a:ext cx="1695974" cy="543213"/>
            </a:xfrm>
            <a:custGeom>
              <a:avLst/>
              <a:gdLst/>
              <a:ahLst/>
              <a:cxnLst/>
              <a:rect r="r" b="b" t="t" l="l"/>
              <a:pathLst>
                <a:path h="543213" w="1695974">
                  <a:moveTo>
                    <a:pt x="0" y="0"/>
                  </a:moveTo>
                  <a:lnTo>
                    <a:pt x="1695974" y="0"/>
                  </a:lnTo>
                  <a:lnTo>
                    <a:pt x="1695974" y="543213"/>
                  </a:lnTo>
                  <a:lnTo>
                    <a:pt x="0" y="543213"/>
                  </a:lnTo>
                  <a:close/>
                </a:path>
              </a:pathLst>
            </a:custGeom>
            <a:solidFill>
              <a:srgbClr val="F1EDE9"/>
            </a:solidFill>
          </p:spPr>
        </p:sp>
        <p:sp>
          <p:nvSpPr>
            <p:cNvPr name="TextBox 9" id="9"/>
            <p:cNvSpPr txBox="true"/>
            <p:nvPr/>
          </p:nvSpPr>
          <p:spPr>
            <a:xfrm>
              <a:off x="0" y="-47625"/>
              <a:ext cx="1695974" cy="590838"/>
            </a:xfrm>
            <a:prstGeom prst="rect">
              <a:avLst/>
            </a:prstGeom>
          </p:spPr>
          <p:txBody>
            <a:bodyPr anchor="ctr" rtlCol="false" tIns="50800" lIns="50800" bIns="50800" rIns="50800"/>
            <a:lstStyle/>
            <a:p>
              <a:pPr algn="ctr">
                <a:lnSpc>
                  <a:spcPts val="2800"/>
                </a:lnSpc>
              </a:pPr>
            </a:p>
          </p:txBody>
        </p:sp>
      </p:grpSp>
      <p:sp>
        <p:nvSpPr>
          <p:cNvPr name="TextBox 10" id="10"/>
          <p:cNvSpPr txBox="true"/>
          <p:nvPr/>
        </p:nvSpPr>
        <p:spPr>
          <a:xfrm rot="0">
            <a:off x="1028700" y="7206135"/>
            <a:ext cx="4162057" cy="422275"/>
          </a:xfrm>
          <a:prstGeom prst="rect">
            <a:avLst/>
          </a:prstGeom>
        </p:spPr>
        <p:txBody>
          <a:bodyPr anchor="t" rtlCol="false" tIns="0" lIns="0" bIns="0" rIns="0">
            <a:spAutoFit/>
          </a:bodyPr>
          <a:lstStyle/>
          <a:p>
            <a:pPr>
              <a:lnSpc>
                <a:spcPts val="3499"/>
              </a:lnSpc>
            </a:pPr>
            <a:r>
              <a:rPr lang="en-US" sz="2499">
                <a:solidFill>
                  <a:srgbClr val="504C44"/>
                </a:solidFill>
                <a:latin typeface="Inter Bold"/>
              </a:rPr>
              <a:t>01     LIKE (%xx%):</a:t>
            </a:r>
          </a:p>
        </p:txBody>
      </p:sp>
      <p:sp>
        <p:nvSpPr>
          <p:cNvPr name="TextBox 11" id="11"/>
          <p:cNvSpPr txBox="true"/>
          <p:nvPr/>
        </p:nvSpPr>
        <p:spPr>
          <a:xfrm rot="0">
            <a:off x="1752415" y="7712225"/>
            <a:ext cx="4996801" cy="701675"/>
          </a:xfrm>
          <a:prstGeom prst="rect">
            <a:avLst/>
          </a:prstGeom>
        </p:spPr>
        <p:txBody>
          <a:bodyPr anchor="t" rtlCol="false" tIns="0" lIns="0" bIns="0" rIns="0">
            <a:spAutoFit/>
          </a:bodyPr>
          <a:lstStyle/>
          <a:p>
            <a:pPr>
              <a:lnSpc>
                <a:spcPts val="2800"/>
              </a:lnSpc>
            </a:pPr>
            <a:r>
              <a:rPr lang="en-US" sz="2000">
                <a:solidFill>
                  <a:srgbClr val="504C44"/>
                </a:solidFill>
                <a:latin typeface="Inter"/>
              </a:rPr>
              <a:t>SELECT * FROM customer</a:t>
            </a:r>
          </a:p>
          <a:p>
            <a:pPr>
              <a:lnSpc>
                <a:spcPts val="2800"/>
              </a:lnSpc>
            </a:pPr>
            <a:r>
              <a:rPr lang="en-US" sz="2000">
                <a:solidFill>
                  <a:srgbClr val="504C44"/>
                </a:solidFill>
                <a:latin typeface="Inter"/>
              </a:rPr>
              <a:t>WHERE cust_id LIKE '%ITS%' ;</a:t>
            </a:r>
          </a:p>
        </p:txBody>
      </p:sp>
      <p:grpSp>
        <p:nvGrpSpPr>
          <p:cNvPr name="Group 12" id="12"/>
          <p:cNvGrpSpPr/>
          <p:nvPr/>
        </p:nvGrpSpPr>
        <p:grpSpPr>
          <a:xfrm rot="0">
            <a:off x="9048814" y="1753870"/>
            <a:ext cx="6439402" cy="2062512"/>
            <a:chOff x="0" y="0"/>
            <a:chExt cx="1695974" cy="543213"/>
          </a:xfrm>
        </p:grpSpPr>
        <p:sp>
          <p:nvSpPr>
            <p:cNvPr name="Freeform 13" id="13"/>
            <p:cNvSpPr/>
            <p:nvPr/>
          </p:nvSpPr>
          <p:spPr>
            <a:xfrm flipH="false" flipV="false" rot="0">
              <a:off x="0" y="0"/>
              <a:ext cx="1695974" cy="543213"/>
            </a:xfrm>
            <a:custGeom>
              <a:avLst/>
              <a:gdLst/>
              <a:ahLst/>
              <a:cxnLst/>
              <a:rect r="r" b="b" t="t" l="l"/>
              <a:pathLst>
                <a:path h="543213" w="1695974">
                  <a:moveTo>
                    <a:pt x="0" y="0"/>
                  </a:moveTo>
                  <a:lnTo>
                    <a:pt x="1695974" y="0"/>
                  </a:lnTo>
                  <a:lnTo>
                    <a:pt x="1695974" y="543213"/>
                  </a:lnTo>
                  <a:lnTo>
                    <a:pt x="0" y="543213"/>
                  </a:lnTo>
                  <a:close/>
                </a:path>
              </a:pathLst>
            </a:custGeom>
            <a:solidFill>
              <a:srgbClr val="F1EDE9"/>
            </a:solidFill>
          </p:spPr>
        </p:sp>
        <p:sp>
          <p:nvSpPr>
            <p:cNvPr name="TextBox 14" id="14"/>
            <p:cNvSpPr txBox="true"/>
            <p:nvPr/>
          </p:nvSpPr>
          <p:spPr>
            <a:xfrm>
              <a:off x="0" y="-47625"/>
              <a:ext cx="1695974" cy="590838"/>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9144000" y="2056765"/>
            <a:ext cx="4483218" cy="422275"/>
          </a:xfrm>
          <a:prstGeom prst="rect">
            <a:avLst/>
          </a:prstGeom>
        </p:spPr>
        <p:txBody>
          <a:bodyPr anchor="t" rtlCol="false" tIns="0" lIns="0" bIns="0" rIns="0">
            <a:spAutoFit/>
          </a:bodyPr>
          <a:lstStyle/>
          <a:p>
            <a:pPr>
              <a:lnSpc>
                <a:spcPts val="3499"/>
              </a:lnSpc>
            </a:pPr>
            <a:r>
              <a:rPr lang="en-US" sz="2499">
                <a:solidFill>
                  <a:srgbClr val="504C44"/>
                </a:solidFill>
                <a:latin typeface="Inter Bold"/>
              </a:rPr>
              <a:t>02    LIKE (xx%):</a:t>
            </a:r>
          </a:p>
        </p:txBody>
      </p:sp>
      <p:sp>
        <p:nvSpPr>
          <p:cNvPr name="TextBox 16" id="16"/>
          <p:cNvSpPr txBox="true"/>
          <p:nvPr/>
        </p:nvSpPr>
        <p:spPr>
          <a:xfrm rot="0">
            <a:off x="9844795" y="2619561"/>
            <a:ext cx="7564845" cy="1054100"/>
          </a:xfrm>
          <a:prstGeom prst="rect">
            <a:avLst/>
          </a:prstGeom>
        </p:spPr>
        <p:txBody>
          <a:bodyPr anchor="t" rtlCol="false" tIns="0" lIns="0" bIns="0" rIns="0">
            <a:spAutoFit/>
          </a:bodyPr>
          <a:lstStyle/>
          <a:p>
            <a:pPr>
              <a:lnSpc>
                <a:spcPts val="2800"/>
              </a:lnSpc>
            </a:pPr>
            <a:r>
              <a:rPr lang="en-US" sz="2000">
                <a:solidFill>
                  <a:srgbClr val="504C44"/>
                </a:solidFill>
                <a:latin typeface="Inter"/>
              </a:rPr>
              <a:t>SELECT * FROM customer</a:t>
            </a:r>
          </a:p>
          <a:p>
            <a:pPr>
              <a:lnSpc>
                <a:spcPts val="2800"/>
              </a:lnSpc>
            </a:pPr>
            <a:r>
              <a:rPr lang="en-US" sz="2000">
                <a:solidFill>
                  <a:srgbClr val="504C44"/>
                </a:solidFill>
                <a:latin typeface="Inter"/>
              </a:rPr>
              <a:t>WHERE cust_id LIKE '22%' ;</a:t>
            </a:r>
          </a:p>
          <a:p>
            <a:pPr>
              <a:lnSpc>
                <a:spcPts val="2800"/>
              </a:lnSpc>
            </a:pPr>
          </a:p>
        </p:txBody>
      </p:sp>
      <p:grpSp>
        <p:nvGrpSpPr>
          <p:cNvPr name="Group 17" id="17"/>
          <p:cNvGrpSpPr/>
          <p:nvPr/>
        </p:nvGrpSpPr>
        <p:grpSpPr>
          <a:xfrm rot="0">
            <a:off x="-451206" y="-2552700"/>
            <a:ext cx="9008202" cy="3086100"/>
            <a:chOff x="0" y="0"/>
            <a:chExt cx="2372531" cy="812800"/>
          </a:xfrm>
        </p:grpSpPr>
        <p:sp>
          <p:nvSpPr>
            <p:cNvPr name="Freeform 18" id="18"/>
            <p:cNvSpPr/>
            <p:nvPr/>
          </p:nvSpPr>
          <p:spPr>
            <a:xfrm flipH="false" flipV="false" rot="0">
              <a:off x="0" y="0"/>
              <a:ext cx="2372531" cy="812800"/>
            </a:xfrm>
            <a:custGeom>
              <a:avLst/>
              <a:gdLst/>
              <a:ahLst/>
              <a:cxnLst/>
              <a:rect r="r" b="b" t="t" l="l"/>
              <a:pathLst>
                <a:path h="812800" w="2372531">
                  <a:moveTo>
                    <a:pt x="0" y="0"/>
                  </a:moveTo>
                  <a:lnTo>
                    <a:pt x="2372531" y="0"/>
                  </a:lnTo>
                  <a:lnTo>
                    <a:pt x="2372531" y="812800"/>
                  </a:lnTo>
                  <a:lnTo>
                    <a:pt x="0" y="812800"/>
                  </a:lnTo>
                  <a:close/>
                </a:path>
              </a:pathLst>
            </a:custGeom>
            <a:solidFill>
              <a:srgbClr val="958A84"/>
            </a:solidFill>
          </p:spPr>
        </p:sp>
        <p:sp>
          <p:nvSpPr>
            <p:cNvPr name="TextBox 19" id="19"/>
            <p:cNvSpPr txBox="true"/>
            <p:nvPr/>
          </p:nvSpPr>
          <p:spPr>
            <a:xfrm>
              <a:off x="0" y="-47625"/>
              <a:ext cx="2372531" cy="860425"/>
            </a:xfrm>
            <a:prstGeom prst="rect">
              <a:avLst/>
            </a:prstGeom>
          </p:spPr>
          <p:txBody>
            <a:bodyPr anchor="ctr" rtlCol="false" tIns="50800" lIns="50800" bIns="50800" rIns="50800"/>
            <a:lstStyle/>
            <a:p>
              <a:pPr algn="ctr">
                <a:lnSpc>
                  <a:spcPts val="2800"/>
                </a:lnSpc>
              </a:pPr>
            </a:p>
          </p:txBody>
        </p:sp>
      </p:grpSp>
      <p:grpSp>
        <p:nvGrpSpPr>
          <p:cNvPr name="Group 20" id="20"/>
          <p:cNvGrpSpPr/>
          <p:nvPr/>
        </p:nvGrpSpPr>
        <p:grpSpPr>
          <a:xfrm rot="0">
            <a:off x="11078074" y="9503285"/>
            <a:ext cx="9008202" cy="3086100"/>
            <a:chOff x="0" y="0"/>
            <a:chExt cx="2372531" cy="812800"/>
          </a:xfrm>
        </p:grpSpPr>
        <p:sp>
          <p:nvSpPr>
            <p:cNvPr name="Freeform 21" id="21"/>
            <p:cNvSpPr/>
            <p:nvPr/>
          </p:nvSpPr>
          <p:spPr>
            <a:xfrm flipH="false" flipV="false" rot="0">
              <a:off x="0" y="0"/>
              <a:ext cx="2372531" cy="812800"/>
            </a:xfrm>
            <a:custGeom>
              <a:avLst/>
              <a:gdLst/>
              <a:ahLst/>
              <a:cxnLst/>
              <a:rect r="r" b="b" t="t" l="l"/>
              <a:pathLst>
                <a:path h="812800" w="2372531">
                  <a:moveTo>
                    <a:pt x="0" y="0"/>
                  </a:moveTo>
                  <a:lnTo>
                    <a:pt x="2372531" y="0"/>
                  </a:lnTo>
                  <a:lnTo>
                    <a:pt x="2372531" y="812800"/>
                  </a:lnTo>
                  <a:lnTo>
                    <a:pt x="0" y="812800"/>
                  </a:lnTo>
                  <a:close/>
                </a:path>
              </a:pathLst>
            </a:custGeom>
            <a:solidFill>
              <a:srgbClr val="958A84"/>
            </a:solidFill>
          </p:spPr>
        </p:sp>
        <p:sp>
          <p:nvSpPr>
            <p:cNvPr name="TextBox 22" id="22"/>
            <p:cNvSpPr txBox="true"/>
            <p:nvPr/>
          </p:nvSpPr>
          <p:spPr>
            <a:xfrm>
              <a:off x="0" y="-47625"/>
              <a:ext cx="2372531" cy="860425"/>
            </a:xfrm>
            <a:prstGeom prst="rect">
              <a:avLst/>
            </a:prstGeom>
          </p:spPr>
          <p:txBody>
            <a:bodyPr anchor="ctr" rtlCol="false" tIns="50800" lIns="50800" bIns="50800" rIns="50800"/>
            <a:lstStyle/>
            <a:p>
              <a:pPr algn="ctr">
                <a:lnSpc>
                  <a:spcPts val="2800"/>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833194" y="3170423"/>
            <a:ext cx="7514825" cy="3391954"/>
            <a:chOff x="0" y="0"/>
            <a:chExt cx="10019766" cy="4522605"/>
          </a:xfrm>
        </p:grpSpPr>
        <p:pic>
          <p:nvPicPr>
            <p:cNvPr name="Picture 3" id="3"/>
            <p:cNvPicPr>
              <a:picLocks noChangeAspect="true"/>
            </p:cNvPicPr>
            <p:nvPr/>
          </p:nvPicPr>
          <p:blipFill>
            <a:blip r:embed="rId2"/>
            <a:srcRect l="0" t="20013" r="34509" b="0"/>
            <a:stretch>
              <a:fillRect/>
            </a:stretch>
          </p:blipFill>
          <p:spPr>
            <a:xfrm flipH="false" flipV="false">
              <a:off x="0" y="0"/>
              <a:ext cx="10019766" cy="4522605"/>
            </a:xfrm>
            <a:prstGeom prst="rect">
              <a:avLst/>
            </a:prstGeom>
          </p:spPr>
        </p:pic>
      </p:grpSp>
      <p:grpSp>
        <p:nvGrpSpPr>
          <p:cNvPr name="Group 4" id="4"/>
          <p:cNvGrpSpPr/>
          <p:nvPr/>
        </p:nvGrpSpPr>
        <p:grpSpPr>
          <a:xfrm rot="0">
            <a:off x="9048814" y="4640037"/>
            <a:ext cx="7853512" cy="3953378"/>
            <a:chOff x="0" y="0"/>
            <a:chExt cx="10471349" cy="5271170"/>
          </a:xfrm>
        </p:grpSpPr>
        <p:pic>
          <p:nvPicPr>
            <p:cNvPr name="Picture 5" id="5"/>
            <p:cNvPicPr>
              <a:picLocks noChangeAspect="true"/>
            </p:cNvPicPr>
            <p:nvPr/>
          </p:nvPicPr>
          <p:blipFill>
            <a:blip r:embed="rId3"/>
            <a:srcRect l="1489" t="0" r="4095" b="0"/>
            <a:stretch>
              <a:fillRect/>
            </a:stretch>
          </p:blipFill>
          <p:spPr>
            <a:xfrm flipH="false" flipV="false">
              <a:off x="0" y="0"/>
              <a:ext cx="10471349" cy="5271170"/>
            </a:xfrm>
            <a:prstGeom prst="rect">
              <a:avLst/>
            </a:prstGeom>
          </p:spPr>
        </p:pic>
      </p:grpSp>
      <p:grpSp>
        <p:nvGrpSpPr>
          <p:cNvPr name="Group 6" id="6"/>
          <p:cNvGrpSpPr/>
          <p:nvPr/>
        </p:nvGrpSpPr>
        <p:grpSpPr>
          <a:xfrm rot="0">
            <a:off x="833194" y="7055619"/>
            <a:ext cx="6439402" cy="2062512"/>
            <a:chOff x="0" y="0"/>
            <a:chExt cx="1695974" cy="543213"/>
          </a:xfrm>
        </p:grpSpPr>
        <p:sp>
          <p:nvSpPr>
            <p:cNvPr name="Freeform 7" id="7"/>
            <p:cNvSpPr/>
            <p:nvPr/>
          </p:nvSpPr>
          <p:spPr>
            <a:xfrm flipH="false" flipV="false" rot="0">
              <a:off x="0" y="0"/>
              <a:ext cx="1695974" cy="543213"/>
            </a:xfrm>
            <a:custGeom>
              <a:avLst/>
              <a:gdLst/>
              <a:ahLst/>
              <a:cxnLst/>
              <a:rect r="r" b="b" t="t" l="l"/>
              <a:pathLst>
                <a:path h="543213" w="1695974">
                  <a:moveTo>
                    <a:pt x="0" y="0"/>
                  </a:moveTo>
                  <a:lnTo>
                    <a:pt x="1695974" y="0"/>
                  </a:lnTo>
                  <a:lnTo>
                    <a:pt x="1695974" y="543213"/>
                  </a:lnTo>
                  <a:lnTo>
                    <a:pt x="0" y="543213"/>
                  </a:lnTo>
                  <a:close/>
                </a:path>
              </a:pathLst>
            </a:custGeom>
            <a:solidFill>
              <a:srgbClr val="F1EDE9"/>
            </a:solidFill>
          </p:spPr>
        </p:sp>
        <p:sp>
          <p:nvSpPr>
            <p:cNvPr name="TextBox 8" id="8"/>
            <p:cNvSpPr txBox="true"/>
            <p:nvPr/>
          </p:nvSpPr>
          <p:spPr>
            <a:xfrm>
              <a:off x="0" y="-47625"/>
              <a:ext cx="1695974" cy="590838"/>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9144000" y="1753870"/>
            <a:ext cx="6439402" cy="2062512"/>
            <a:chOff x="0" y="0"/>
            <a:chExt cx="1695974" cy="543213"/>
          </a:xfrm>
        </p:grpSpPr>
        <p:sp>
          <p:nvSpPr>
            <p:cNvPr name="Freeform 10" id="10"/>
            <p:cNvSpPr/>
            <p:nvPr/>
          </p:nvSpPr>
          <p:spPr>
            <a:xfrm flipH="false" flipV="false" rot="0">
              <a:off x="0" y="0"/>
              <a:ext cx="1695974" cy="543213"/>
            </a:xfrm>
            <a:custGeom>
              <a:avLst/>
              <a:gdLst/>
              <a:ahLst/>
              <a:cxnLst/>
              <a:rect r="r" b="b" t="t" l="l"/>
              <a:pathLst>
                <a:path h="543213" w="1695974">
                  <a:moveTo>
                    <a:pt x="0" y="0"/>
                  </a:moveTo>
                  <a:lnTo>
                    <a:pt x="1695974" y="0"/>
                  </a:lnTo>
                  <a:lnTo>
                    <a:pt x="1695974" y="543213"/>
                  </a:lnTo>
                  <a:lnTo>
                    <a:pt x="0" y="543213"/>
                  </a:lnTo>
                  <a:close/>
                </a:path>
              </a:pathLst>
            </a:custGeom>
            <a:solidFill>
              <a:srgbClr val="F1EDE9"/>
            </a:solidFill>
          </p:spPr>
        </p:sp>
        <p:sp>
          <p:nvSpPr>
            <p:cNvPr name="TextBox 11" id="11"/>
            <p:cNvSpPr txBox="true"/>
            <p:nvPr/>
          </p:nvSpPr>
          <p:spPr>
            <a:xfrm>
              <a:off x="0" y="-47625"/>
              <a:ext cx="1695974" cy="590838"/>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451206" y="-2552700"/>
            <a:ext cx="9008202" cy="3086100"/>
            <a:chOff x="0" y="0"/>
            <a:chExt cx="2372531" cy="812800"/>
          </a:xfrm>
        </p:grpSpPr>
        <p:sp>
          <p:nvSpPr>
            <p:cNvPr name="Freeform 13" id="13"/>
            <p:cNvSpPr/>
            <p:nvPr/>
          </p:nvSpPr>
          <p:spPr>
            <a:xfrm flipH="false" flipV="false" rot="0">
              <a:off x="0" y="0"/>
              <a:ext cx="2372531" cy="812800"/>
            </a:xfrm>
            <a:custGeom>
              <a:avLst/>
              <a:gdLst/>
              <a:ahLst/>
              <a:cxnLst/>
              <a:rect r="r" b="b" t="t" l="l"/>
              <a:pathLst>
                <a:path h="812800" w="2372531">
                  <a:moveTo>
                    <a:pt x="0" y="0"/>
                  </a:moveTo>
                  <a:lnTo>
                    <a:pt x="2372531" y="0"/>
                  </a:lnTo>
                  <a:lnTo>
                    <a:pt x="2372531" y="812800"/>
                  </a:lnTo>
                  <a:lnTo>
                    <a:pt x="0" y="812800"/>
                  </a:lnTo>
                  <a:close/>
                </a:path>
              </a:pathLst>
            </a:custGeom>
            <a:solidFill>
              <a:srgbClr val="958A84"/>
            </a:solidFill>
          </p:spPr>
        </p:sp>
        <p:sp>
          <p:nvSpPr>
            <p:cNvPr name="TextBox 14" id="14"/>
            <p:cNvSpPr txBox="true"/>
            <p:nvPr/>
          </p:nvSpPr>
          <p:spPr>
            <a:xfrm>
              <a:off x="0" y="-47625"/>
              <a:ext cx="2372531" cy="860425"/>
            </a:xfrm>
            <a:prstGeom prst="rect">
              <a:avLst/>
            </a:prstGeom>
          </p:spPr>
          <p:txBody>
            <a:bodyPr anchor="ctr" rtlCol="false" tIns="50800" lIns="50800" bIns="50800" rIns="50800"/>
            <a:lstStyle/>
            <a:p>
              <a:pPr algn="ctr">
                <a:lnSpc>
                  <a:spcPts val="2800"/>
                </a:lnSpc>
              </a:pPr>
            </a:p>
          </p:txBody>
        </p:sp>
      </p:grpSp>
      <p:grpSp>
        <p:nvGrpSpPr>
          <p:cNvPr name="Group 15" id="15"/>
          <p:cNvGrpSpPr/>
          <p:nvPr/>
        </p:nvGrpSpPr>
        <p:grpSpPr>
          <a:xfrm rot="0">
            <a:off x="11078074" y="9503285"/>
            <a:ext cx="9008202" cy="3086100"/>
            <a:chOff x="0" y="0"/>
            <a:chExt cx="2372531" cy="812800"/>
          </a:xfrm>
        </p:grpSpPr>
        <p:sp>
          <p:nvSpPr>
            <p:cNvPr name="Freeform 16" id="16"/>
            <p:cNvSpPr/>
            <p:nvPr/>
          </p:nvSpPr>
          <p:spPr>
            <a:xfrm flipH="false" flipV="false" rot="0">
              <a:off x="0" y="0"/>
              <a:ext cx="2372531" cy="812800"/>
            </a:xfrm>
            <a:custGeom>
              <a:avLst/>
              <a:gdLst/>
              <a:ahLst/>
              <a:cxnLst/>
              <a:rect r="r" b="b" t="t" l="l"/>
              <a:pathLst>
                <a:path h="812800" w="2372531">
                  <a:moveTo>
                    <a:pt x="0" y="0"/>
                  </a:moveTo>
                  <a:lnTo>
                    <a:pt x="2372531" y="0"/>
                  </a:lnTo>
                  <a:lnTo>
                    <a:pt x="2372531" y="812800"/>
                  </a:lnTo>
                  <a:lnTo>
                    <a:pt x="0" y="812800"/>
                  </a:lnTo>
                  <a:close/>
                </a:path>
              </a:pathLst>
            </a:custGeom>
            <a:solidFill>
              <a:srgbClr val="958A84"/>
            </a:solidFill>
          </p:spPr>
        </p:sp>
        <p:sp>
          <p:nvSpPr>
            <p:cNvPr name="TextBox 17" id="17"/>
            <p:cNvSpPr txBox="true"/>
            <p:nvPr/>
          </p:nvSpPr>
          <p:spPr>
            <a:xfrm>
              <a:off x="0" y="-47625"/>
              <a:ext cx="2372531" cy="860425"/>
            </a:xfrm>
            <a:prstGeom prst="rect">
              <a:avLst/>
            </a:prstGeom>
          </p:spPr>
          <p:txBody>
            <a:bodyPr anchor="ctr" rtlCol="false" tIns="50800" lIns="50800" bIns="50800" rIns="50800"/>
            <a:lstStyle/>
            <a:p>
              <a:pPr algn="ctr">
                <a:lnSpc>
                  <a:spcPts val="2800"/>
                </a:lnSpc>
              </a:pPr>
            </a:p>
          </p:txBody>
        </p:sp>
      </p:grpSp>
      <p:sp>
        <p:nvSpPr>
          <p:cNvPr name="TextBox 18" id="18"/>
          <p:cNvSpPr txBox="true"/>
          <p:nvPr/>
        </p:nvSpPr>
        <p:spPr>
          <a:xfrm rot="0">
            <a:off x="1028700" y="952500"/>
            <a:ext cx="6444232" cy="1526540"/>
          </a:xfrm>
          <a:prstGeom prst="rect">
            <a:avLst/>
          </a:prstGeom>
        </p:spPr>
        <p:txBody>
          <a:bodyPr anchor="t" rtlCol="false" tIns="0" lIns="0" bIns="0" rIns="0">
            <a:spAutoFit/>
          </a:bodyPr>
          <a:lstStyle/>
          <a:p>
            <a:pPr>
              <a:lnSpc>
                <a:spcPts val="6159"/>
              </a:lnSpc>
            </a:pPr>
            <a:r>
              <a:rPr lang="en-US" sz="4399" spc="879">
                <a:solidFill>
                  <a:srgbClr val="504C44"/>
                </a:solidFill>
                <a:latin typeface="Baskerville Display PT Bold"/>
              </a:rPr>
              <a:t>IN, NOT IN OPERATOR</a:t>
            </a:r>
          </a:p>
        </p:txBody>
      </p:sp>
      <p:sp>
        <p:nvSpPr>
          <p:cNvPr name="TextBox 19" id="19"/>
          <p:cNvSpPr txBox="true"/>
          <p:nvPr/>
        </p:nvSpPr>
        <p:spPr>
          <a:xfrm rot="0">
            <a:off x="1028700" y="7206135"/>
            <a:ext cx="4162057" cy="422275"/>
          </a:xfrm>
          <a:prstGeom prst="rect">
            <a:avLst/>
          </a:prstGeom>
        </p:spPr>
        <p:txBody>
          <a:bodyPr anchor="t" rtlCol="false" tIns="0" lIns="0" bIns="0" rIns="0">
            <a:spAutoFit/>
          </a:bodyPr>
          <a:lstStyle/>
          <a:p>
            <a:pPr>
              <a:lnSpc>
                <a:spcPts val="3499"/>
              </a:lnSpc>
            </a:pPr>
            <a:r>
              <a:rPr lang="en-US" sz="2499">
                <a:solidFill>
                  <a:srgbClr val="504C44"/>
                </a:solidFill>
                <a:latin typeface="Inter Bold"/>
              </a:rPr>
              <a:t>01     IN:</a:t>
            </a:r>
          </a:p>
        </p:txBody>
      </p:sp>
      <p:sp>
        <p:nvSpPr>
          <p:cNvPr name="TextBox 20" id="20"/>
          <p:cNvSpPr txBox="true"/>
          <p:nvPr/>
        </p:nvSpPr>
        <p:spPr>
          <a:xfrm rot="0">
            <a:off x="1752415" y="7712225"/>
            <a:ext cx="4996801" cy="1054100"/>
          </a:xfrm>
          <a:prstGeom prst="rect">
            <a:avLst/>
          </a:prstGeom>
        </p:spPr>
        <p:txBody>
          <a:bodyPr anchor="t" rtlCol="false" tIns="0" lIns="0" bIns="0" rIns="0">
            <a:spAutoFit/>
          </a:bodyPr>
          <a:lstStyle/>
          <a:p>
            <a:pPr>
              <a:lnSpc>
                <a:spcPts val="2800"/>
              </a:lnSpc>
            </a:pPr>
            <a:r>
              <a:rPr lang="en-US" sz="2000">
                <a:solidFill>
                  <a:srgbClr val="504C44"/>
                </a:solidFill>
                <a:latin typeface="Inter"/>
              </a:rPr>
              <a:t>SELECT * FROM food</a:t>
            </a:r>
          </a:p>
          <a:p>
            <a:pPr>
              <a:lnSpc>
                <a:spcPts val="2800"/>
              </a:lnSpc>
            </a:pPr>
            <a:r>
              <a:rPr lang="en-US" sz="2000">
                <a:solidFill>
                  <a:srgbClr val="504C44"/>
                </a:solidFill>
                <a:latin typeface="Inter"/>
              </a:rPr>
              <a:t>WHERE food_name IN ('Rava Upma', 'PlainDosa') ;</a:t>
            </a:r>
          </a:p>
        </p:txBody>
      </p:sp>
      <p:sp>
        <p:nvSpPr>
          <p:cNvPr name="TextBox 21" id="21"/>
          <p:cNvSpPr txBox="true"/>
          <p:nvPr/>
        </p:nvSpPr>
        <p:spPr>
          <a:xfrm rot="0">
            <a:off x="9308107" y="2056765"/>
            <a:ext cx="4483218" cy="422275"/>
          </a:xfrm>
          <a:prstGeom prst="rect">
            <a:avLst/>
          </a:prstGeom>
        </p:spPr>
        <p:txBody>
          <a:bodyPr anchor="t" rtlCol="false" tIns="0" lIns="0" bIns="0" rIns="0">
            <a:spAutoFit/>
          </a:bodyPr>
          <a:lstStyle/>
          <a:p>
            <a:pPr>
              <a:lnSpc>
                <a:spcPts val="3499"/>
              </a:lnSpc>
            </a:pPr>
            <a:r>
              <a:rPr lang="en-US" sz="2499">
                <a:solidFill>
                  <a:srgbClr val="504C44"/>
                </a:solidFill>
                <a:latin typeface="Inter Bold"/>
              </a:rPr>
              <a:t>02    NOT IN:</a:t>
            </a:r>
          </a:p>
        </p:txBody>
      </p:sp>
      <p:sp>
        <p:nvSpPr>
          <p:cNvPr name="TextBox 22" id="22"/>
          <p:cNvSpPr txBox="true"/>
          <p:nvPr/>
        </p:nvSpPr>
        <p:spPr>
          <a:xfrm rot="0">
            <a:off x="10031514" y="2619561"/>
            <a:ext cx="5370978" cy="1054100"/>
          </a:xfrm>
          <a:prstGeom prst="rect">
            <a:avLst/>
          </a:prstGeom>
        </p:spPr>
        <p:txBody>
          <a:bodyPr anchor="t" rtlCol="false" tIns="0" lIns="0" bIns="0" rIns="0">
            <a:spAutoFit/>
          </a:bodyPr>
          <a:lstStyle/>
          <a:p>
            <a:pPr>
              <a:lnSpc>
                <a:spcPts val="2800"/>
              </a:lnSpc>
            </a:pPr>
            <a:r>
              <a:rPr lang="en-US" sz="2000">
                <a:solidFill>
                  <a:srgbClr val="504C44"/>
                </a:solidFill>
                <a:latin typeface="Inter"/>
              </a:rPr>
              <a:t>SELECT * FROM food</a:t>
            </a:r>
          </a:p>
          <a:p>
            <a:pPr>
              <a:lnSpc>
                <a:spcPts val="2800"/>
              </a:lnSpc>
            </a:pPr>
            <a:r>
              <a:rPr lang="en-US" sz="2000">
                <a:solidFill>
                  <a:srgbClr val="504C44"/>
                </a:solidFill>
                <a:latin typeface="Inter"/>
              </a:rPr>
              <a:t>WHERE food_name NOT IN ('PlainDosa') ;</a:t>
            </a:r>
          </a:p>
          <a:p>
            <a:pPr>
              <a:lnSpc>
                <a:spcPts val="280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794075" y="0"/>
            <a:ext cx="7588150" cy="12428595"/>
            <a:chOff x="0" y="0"/>
            <a:chExt cx="1998525" cy="3273375"/>
          </a:xfrm>
        </p:grpSpPr>
        <p:sp>
          <p:nvSpPr>
            <p:cNvPr name="Freeform 3" id="3"/>
            <p:cNvSpPr/>
            <p:nvPr/>
          </p:nvSpPr>
          <p:spPr>
            <a:xfrm flipH="false" flipV="false" rot="0">
              <a:off x="0" y="0"/>
              <a:ext cx="1998525" cy="3273375"/>
            </a:xfrm>
            <a:custGeom>
              <a:avLst/>
              <a:gdLst/>
              <a:ahLst/>
              <a:cxnLst/>
              <a:rect r="r" b="b" t="t" l="l"/>
              <a:pathLst>
                <a:path h="3273375" w="1998525">
                  <a:moveTo>
                    <a:pt x="0" y="0"/>
                  </a:moveTo>
                  <a:lnTo>
                    <a:pt x="1998525" y="0"/>
                  </a:lnTo>
                  <a:lnTo>
                    <a:pt x="1998525" y="3273375"/>
                  </a:lnTo>
                  <a:lnTo>
                    <a:pt x="0" y="3273375"/>
                  </a:lnTo>
                  <a:close/>
                </a:path>
              </a:pathLst>
            </a:custGeom>
            <a:solidFill>
              <a:srgbClr val="F1EDE9"/>
            </a:solidFill>
          </p:spPr>
        </p:sp>
        <p:sp>
          <p:nvSpPr>
            <p:cNvPr name="TextBox 4" id="4"/>
            <p:cNvSpPr txBox="true"/>
            <p:nvPr/>
          </p:nvSpPr>
          <p:spPr>
            <a:xfrm>
              <a:off x="0" y="-47625"/>
              <a:ext cx="1998525" cy="3321000"/>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4967163" y="5345917"/>
            <a:ext cx="12553658" cy="3548405"/>
            <a:chOff x="0" y="0"/>
            <a:chExt cx="16738211" cy="4731207"/>
          </a:xfrm>
        </p:grpSpPr>
        <p:pic>
          <p:nvPicPr>
            <p:cNvPr name="Picture 6" id="6"/>
            <p:cNvPicPr>
              <a:picLocks noChangeAspect="true"/>
            </p:cNvPicPr>
            <p:nvPr/>
          </p:nvPicPr>
          <p:blipFill>
            <a:blip r:embed="rId2"/>
            <a:srcRect l="0" t="36420" r="0" b="0"/>
            <a:stretch>
              <a:fillRect/>
            </a:stretch>
          </p:blipFill>
          <p:spPr>
            <a:xfrm flipH="false" flipV="false">
              <a:off x="0" y="0"/>
              <a:ext cx="16738211" cy="4731207"/>
            </a:xfrm>
            <a:prstGeom prst="rect">
              <a:avLst/>
            </a:prstGeom>
          </p:spPr>
        </p:pic>
      </p:grpSp>
      <p:grpSp>
        <p:nvGrpSpPr>
          <p:cNvPr name="Group 7" id="7"/>
          <p:cNvGrpSpPr/>
          <p:nvPr/>
        </p:nvGrpSpPr>
        <p:grpSpPr>
          <a:xfrm rot="0">
            <a:off x="7615191" y="-2303560"/>
            <a:ext cx="11770667" cy="3168153"/>
            <a:chOff x="0" y="0"/>
            <a:chExt cx="3100093" cy="834411"/>
          </a:xfrm>
        </p:grpSpPr>
        <p:sp>
          <p:nvSpPr>
            <p:cNvPr name="Freeform 8" id="8"/>
            <p:cNvSpPr/>
            <p:nvPr/>
          </p:nvSpPr>
          <p:spPr>
            <a:xfrm flipH="false" flipV="false" rot="0">
              <a:off x="0" y="0"/>
              <a:ext cx="3100094" cy="834411"/>
            </a:xfrm>
            <a:custGeom>
              <a:avLst/>
              <a:gdLst/>
              <a:ahLst/>
              <a:cxnLst/>
              <a:rect r="r" b="b" t="t" l="l"/>
              <a:pathLst>
                <a:path h="834411" w="3100094">
                  <a:moveTo>
                    <a:pt x="0" y="0"/>
                  </a:moveTo>
                  <a:lnTo>
                    <a:pt x="3100094" y="0"/>
                  </a:lnTo>
                  <a:lnTo>
                    <a:pt x="3100094" y="834411"/>
                  </a:lnTo>
                  <a:lnTo>
                    <a:pt x="0" y="834411"/>
                  </a:lnTo>
                  <a:close/>
                </a:path>
              </a:pathLst>
            </a:custGeom>
            <a:solidFill>
              <a:srgbClr val="958A84"/>
            </a:solidFill>
          </p:spPr>
        </p:sp>
        <p:sp>
          <p:nvSpPr>
            <p:cNvPr name="TextBox 9" id="9"/>
            <p:cNvSpPr txBox="true"/>
            <p:nvPr/>
          </p:nvSpPr>
          <p:spPr>
            <a:xfrm>
              <a:off x="0" y="-47625"/>
              <a:ext cx="3100093" cy="882036"/>
            </a:xfrm>
            <a:prstGeom prst="rect">
              <a:avLst/>
            </a:prstGeom>
          </p:spPr>
          <p:txBody>
            <a:bodyPr anchor="ctr" rtlCol="false" tIns="50800" lIns="50800" bIns="50800" rIns="50800"/>
            <a:lstStyle/>
            <a:p>
              <a:pPr algn="ctr">
                <a:lnSpc>
                  <a:spcPts val="2800"/>
                </a:lnSpc>
              </a:pPr>
            </a:p>
          </p:txBody>
        </p:sp>
      </p:grpSp>
      <p:sp>
        <p:nvSpPr>
          <p:cNvPr name="TextBox 10" id="10"/>
          <p:cNvSpPr txBox="true"/>
          <p:nvPr/>
        </p:nvSpPr>
        <p:spPr>
          <a:xfrm rot="0">
            <a:off x="4760913" y="3478509"/>
            <a:ext cx="10449616" cy="1362710"/>
          </a:xfrm>
          <a:prstGeom prst="rect">
            <a:avLst/>
          </a:prstGeom>
        </p:spPr>
        <p:txBody>
          <a:bodyPr anchor="t" rtlCol="false" tIns="0" lIns="0" bIns="0" rIns="0">
            <a:spAutoFit/>
          </a:bodyPr>
          <a:lstStyle/>
          <a:p>
            <a:pPr>
              <a:lnSpc>
                <a:spcPts val="3639"/>
              </a:lnSpc>
            </a:pPr>
            <a:r>
              <a:rPr lang="en-US" sz="2599">
                <a:solidFill>
                  <a:srgbClr val="504C44"/>
                </a:solidFill>
                <a:latin typeface="Inter"/>
              </a:rPr>
              <a:t>SELECT * FROM bill</a:t>
            </a:r>
          </a:p>
          <a:p>
            <a:pPr>
              <a:lnSpc>
                <a:spcPts val="3639"/>
              </a:lnSpc>
            </a:pPr>
            <a:r>
              <a:rPr lang="en-US" sz="2599">
                <a:solidFill>
                  <a:srgbClr val="504C44"/>
                </a:solidFill>
                <a:latin typeface="Inter"/>
              </a:rPr>
              <a:t>WHERE bill_date BETWEEN '09-NOV-2022 AND '10-NOV-2022'</a:t>
            </a:r>
          </a:p>
          <a:p>
            <a:pPr>
              <a:lnSpc>
                <a:spcPts val="3639"/>
              </a:lnSpc>
            </a:pPr>
            <a:r>
              <a:rPr lang="en-US" sz="2599">
                <a:solidFill>
                  <a:srgbClr val="504C44"/>
                </a:solidFill>
                <a:latin typeface="Inter"/>
              </a:rPr>
              <a:t>ORDER BY bill_id;</a:t>
            </a:r>
          </a:p>
        </p:txBody>
      </p:sp>
      <p:sp>
        <p:nvSpPr>
          <p:cNvPr name="TextBox 11" id="11"/>
          <p:cNvSpPr txBox="true"/>
          <p:nvPr/>
        </p:nvSpPr>
        <p:spPr>
          <a:xfrm rot="0">
            <a:off x="4760913" y="2624228"/>
            <a:ext cx="2149547" cy="504826"/>
          </a:xfrm>
          <a:prstGeom prst="rect">
            <a:avLst/>
          </a:prstGeom>
        </p:spPr>
        <p:txBody>
          <a:bodyPr anchor="t" rtlCol="false" tIns="0" lIns="0" bIns="0" rIns="0">
            <a:spAutoFit/>
          </a:bodyPr>
          <a:lstStyle/>
          <a:p>
            <a:pPr>
              <a:lnSpc>
                <a:spcPts val="4199"/>
              </a:lnSpc>
            </a:pPr>
            <a:r>
              <a:rPr lang="en-US" sz="2999">
                <a:solidFill>
                  <a:srgbClr val="504C44"/>
                </a:solidFill>
                <a:latin typeface="Inter Bold"/>
              </a:rPr>
              <a:t>Syntax </a:t>
            </a:r>
          </a:p>
        </p:txBody>
      </p:sp>
      <p:sp>
        <p:nvSpPr>
          <p:cNvPr name="TextBox 12" id="12"/>
          <p:cNvSpPr txBox="true"/>
          <p:nvPr/>
        </p:nvSpPr>
        <p:spPr>
          <a:xfrm rot="0">
            <a:off x="4760913" y="1372135"/>
            <a:ext cx="7417749" cy="804546"/>
          </a:xfrm>
          <a:prstGeom prst="rect">
            <a:avLst/>
          </a:prstGeom>
        </p:spPr>
        <p:txBody>
          <a:bodyPr anchor="t" rtlCol="false" tIns="0" lIns="0" bIns="0" rIns="0">
            <a:spAutoFit/>
          </a:bodyPr>
          <a:lstStyle/>
          <a:p>
            <a:pPr>
              <a:lnSpc>
                <a:spcPts val="6579"/>
              </a:lnSpc>
            </a:pPr>
            <a:r>
              <a:rPr lang="en-US" sz="4699" spc="939">
                <a:solidFill>
                  <a:srgbClr val="504C44"/>
                </a:solidFill>
                <a:latin typeface="Baskerville Display PT Bold"/>
              </a:rPr>
              <a:t>BETWEEN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1900859" y="3170423"/>
            <a:ext cx="7993959" cy="3391954"/>
            <a:chOff x="0" y="0"/>
            <a:chExt cx="10658612" cy="4522605"/>
          </a:xfrm>
        </p:grpSpPr>
        <p:pic>
          <p:nvPicPr>
            <p:cNvPr name="Picture 3" id="3"/>
            <p:cNvPicPr>
              <a:picLocks noChangeAspect="true"/>
            </p:cNvPicPr>
            <p:nvPr/>
          </p:nvPicPr>
          <p:blipFill>
            <a:blip r:embed="rId2"/>
            <a:srcRect l="985" t="30115" r="26917" b="3138"/>
            <a:stretch>
              <a:fillRect/>
            </a:stretch>
          </p:blipFill>
          <p:spPr>
            <a:xfrm flipH="false" flipV="false">
              <a:off x="0" y="0"/>
              <a:ext cx="10658612" cy="4522605"/>
            </a:xfrm>
            <a:prstGeom prst="rect">
              <a:avLst/>
            </a:prstGeom>
          </p:spPr>
        </p:pic>
      </p:grpSp>
      <p:grpSp>
        <p:nvGrpSpPr>
          <p:cNvPr name="Group 4" id="4"/>
          <p:cNvGrpSpPr/>
          <p:nvPr/>
        </p:nvGrpSpPr>
        <p:grpSpPr>
          <a:xfrm rot="0">
            <a:off x="1436305" y="7001575"/>
            <a:ext cx="6439402" cy="2062512"/>
            <a:chOff x="0" y="0"/>
            <a:chExt cx="1695974" cy="543213"/>
          </a:xfrm>
        </p:grpSpPr>
        <p:sp>
          <p:nvSpPr>
            <p:cNvPr name="Freeform 5" id="5"/>
            <p:cNvSpPr/>
            <p:nvPr/>
          </p:nvSpPr>
          <p:spPr>
            <a:xfrm flipH="false" flipV="false" rot="0">
              <a:off x="0" y="0"/>
              <a:ext cx="1695974" cy="543213"/>
            </a:xfrm>
            <a:custGeom>
              <a:avLst/>
              <a:gdLst/>
              <a:ahLst/>
              <a:cxnLst/>
              <a:rect r="r" b="b" t="t" l="l"/>
              <a:pathLst>
                <a:path h="543213" w="1695974">
                  <a:moveTo>
                    <a:pt x="0" y="0"/>
                  </a:moveTo>
                  <a:lnTo>
                    <a:pt x="1695974" y="0"/>
                  </a:lnTo>
                  <a:lnTo>
                    <a:pt x="1695974" y="543213"/>
                  </a:lnTo>
                  <a:lnTo>
                    <a:pt x="0" y="543213"/>
                  </a:lnTo>
                  <a:close/>
                </a:path>
              </a:pathLst>
            </a:custGeom>
            <a:solidFill>
              <a:srgbClr val="F1EDE9"/>
            </a:solidFill>
          </p:spPr>
        </p:sp>
        <p:sp>
          <p:nvSpPr>
            <p:cNvPr name="TextBox 6" id="6"/>
            <p:cNvSpPr txBox="true"/>
            <p:nvPr/>
          </p:nvSpPr>
          <p:spPr>
            <a:xfrm>
              <a:off x="0" y="-47625"/>
              <a:ext cx="1695974" cy="590838"/>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791262" y="-2495550"/>
            <a:ext cx="9008202" cy="3086100"/>
            <a:chOff x="0" y="0"/>
            <a:chExt cx="2372531" cy="812800"/>
          </a:xfrm>
        </p:grpSpPr>
        <p:sp>
          <p:nvSpPr>
            <p:cNvPr name="Freeform 8" id="8"/>
            <p:cNvSpPr/>
            <p:nvPr/>
          </p:nvSpPr>
          <p:spPr>
            <a:xfrm flipH="false" flipV="false" rot="0">
              <a:off x="0" y="0"/>
              <a:ext cx="2372531" cy="812800"/>
            </a:xfrm>
            <a:custGeom>
              <a:avLst/>
              <a:gdLst/>
              <a:ahLst/>
              <a:cxnLst/>
              <a:rect r="r" b="b" t="t" l="l"/>
              <a:pathLst>
                <a:path h="812800" w="2372531">
                  <a:moveTo>
                    <a:pt x="0" y="0"/>
                  </a:moveTo>
                  <a:lnTo>
                    <a:pt x="2372531" y="0"/>
                  </a:lnTo>
                  <a:lnTo>
                    <a:pt x="2372531" y="812800"/>
                  </a:lnTo>
                  <a:lnTo>
                    <a:pt x="0" y="812800"/>
                  </a:lnTo>
                  <a:close/>
                </a:path>
              </a:pathLst>
            </a:custGeom>
            <a:solidFill>
              <a:srgbClr val="958A84"/>
            </a:solidFill>
          </p:spPr>
        </p:sp>
        <p:sp>
          <p:nvSpPr>
            <p:cNvPr name="TextBox 9" id="9"/>
            <p:cNvSpPr txBox="true"/>
            <p:nvPr/>
          </p:nvSpPr>
          <p:spPr>
            <a:xfrm>
              <a:off x="0" y="-47625"/>
              <a:ext cx="2372531" cy="860425"/>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0">
            <a:off x="10886616" y="9702262"/>
            <a:ext cx="9008202" cy="3086100"/>
            <a:chOff x="0" y="0"/>
            <a:chExt cx="2372531" cy="812800"/>
          </a:xfrm>
        </p:grpSpPr>
        <p:sp>
          <p:nvSpPr>
            <p:cNvPr name="Freeform 11" id="11"/>
            <p:cNvSpPr/>
            <p:nvPr/>
          </p:nvSpPr>
          <p:spPr>
            <a:xfrm flipH="false" flipV="false" rot="0">
              <a:off x="0" y="0"/>
              <a:ext cx="2372531" cy="812800"/>
            </a:xfrm>
            <a:custGeom>
              <a:avLst/>
              <a:gdLst/>
              <a:ahLst/>
              <a:cxnLst/>
              <a:rect r="r" b="b" t="t" l="l"/>
              <a:pathLst>
                <a:path h="812800" w="2372531">
                  <a:moveTo>
                    <a:pt x="0" y="0"/>
                  </a:moveTo>
                  <a:lnTo>
                    <a:pt x="2372531" y="0"/>
                  </a:lnTo>
                  <a:lnTo>
                    <a:pt x="2372531" y="812800"/>
                  </a:lnTo>
                  <a:lnTo>
                    <a:pt x="0" y="812800"/>
                  </a:lnTo>
                  <a:close/>
                </a:path>
              </a:pathLst>
            </a:custGeom>
            <a:solidFill>
              <a:srgbClr val="958A84"/>
            </a:solidFill>
          </p:spPr>
        </p:sp>
        <p:sp>
          <p:nvSpPr>
            <p:cNvPr name="TextBox 12" id="12"/>
            <p:cNvSpPr txBox="true"/>
            <p:nvPr/>
          </p:nvSpPr>
          <p:spPr>
            <a:xfrm>
              <a:off x="0" y="-47625"/>
              <a:ext cx="2372531" cy="860425"/>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0">
            <a:off x="2456582" y="3170423"/>
            <a:ext cx="3788273" cy="3391954"/>
            <a:chOff x="0" y="0"/>
            <a:chExt cx="5051030" cy="4522605"/>
          </a:xfrm>
        </p:grpSpPr>
        <p:pic>
          <p:nvPicPr>
            <p:cNvPr name="Picture 14" id="14"/>
            <p:cNvPicPr>
              <a:picLocks noChangeAspect="true"/>
            </p:cNvPicPr>
            <p:nvPr/>
          </p:nvPicPr>
          <p:blipFill>
            <a:blip r:embed="rId3"/>
            <a:srcRect l="2197" t="26361" r="63984" b="2300"/>
            <a:stretch>
              <a:fillRect/>
            </a:stretch>
          </p:blipFill>
          <p:spPr>
            <a:xfrm flipH="false" flipV="false">
              <a:off x="0" y="0"/>
              <a:ext cx="5051030" cy="4522605"/>
            </a:xfrm>
            <a:prstGeom prst="rect">
              <a:avLst/>
            </a:prstGeom>
          </p:spPr>
        </p:pic>
      </p:grpSp>
      <p:grpSp>
        <p:nvGrpSpPr>
          <p:cNvPr name="Group 15" id="15"/>
          <p:cNvGrpSpPr/>
          <p:nvPr/>
        </p:nvGrpSpPr>
        <p:grpSpPr>
          <a:xfrm rot="0">
            <a:off x="10450542" y="7000956"/>
            <a:ext cx="6439402" cy="2062512"/>
            <a:chOff x="0" y="0"/>
            <a:chExt cx="1695974" cy="543213"/>
          </a:xfrm>
        </p:grpSpPr>
        <p:sp>
          <p:nvSpPr>
            <p:cNvPr name="Freeform 16" id="16"/>
            <p:cNvSpPr/>
            <p:nvPr/>
          </p:nvSpPr>
          <p:spPr>
            <a:xfrm flipH="false" flipV="false" rot="0">
              <a:off x="0" y="0"/>
              <a:ext cx="1695974" cy="543213"/>
            </a:xfrm>
            <a:custGeom>
              <a:avLst/>
              <a:gdLst/>
              <a:ahLst/>
              <a:cxnLst/>
              <a:rect r="r" b="b" t="t" l="l"/>
              <a:pathLst>
                <a:path h="543213" w="1695974">
                  <a:moveTo>
                    <a:pt x="0" y="0"/>
                  </a:moveTo>
                  <a:lnTo>
                    <a:pt x="1695974" y="0"/>
                  </a:lnTo>
                  <a:lnTo>
                    <a:pt x="1695974" y="543213"/>
                  </a:lnTo>
                  <a:lnTo>
                    <a:pt x="0" y="543213"/>
                  </a:lnTo>
                  <a:close/>
                </a:path>
              </a:pathLst>
            </a:custGeom>
            <a:solidFill>
              <a:srgbClr val="F1EDE9"/>
            </a:solidFill>
          </p:spPr>
        </p:sp>
        <p:sp>
          <p:nvSpPr>
            <p:cNvPr name="TextBox 17" id="17"/>
            <p:cNvSpPr txBox="true"/>
            <p:nvPr/>
          </p:nvSpPr>
          <p:spPr>
            <a:xfrm>
              <a:off x="0" y="-47625"/>
              <a:ext cx="1695974" cy="590838"/>
            </a:xfrm>
            <a:prstGeom prst="rect">
              <a:avLst/>
            </a:prstGeom>
          </p:spPr>
          <p:txBody>
            <a:bodyPr anchor="ctr" rtlCol="false" tIns="50800" lIns="50800" bIns="50800" rIns="50800"/>
            <a:lstStyle/>
            <a:p>
              <a:pPr algn="ctr">
                <a:lnSpc>
                  <a:spcPts val="2800"/>
                </a:lnSpc>
              </a:pPr>
            </a:p>
          </p:txBody>
        </p:sp>
      </p:grpSp>
      <p:sp>
        <p:nvSpPr>
          <p:cNvPr name="TextBox 18" id="18"/>
          <p:cNvSpPr txBox="true"/>
          <p:nvPr/>
        </p:nvSpPr>
        <p:spPr>
          <a:xfrm rot="0">
            <a:off x="1028700" y="952500"/>
            <a:ext cx="6847007" cy="1526540"/>
          </a:xfrm>
          <a:prstGeom prst="rect">
            <a:avLst/>
          </a:prstGeom>
        </p:spPr>
        <p:txBody>
          <a:bodyPr anchor="t" rtlCol="false" tIns="0" lIns="0" bIns="0" rIns="0">
            <a:spAutoFit/>
          </a:bodyPr>
          <a:lstStyle/>
          <a:p>
            <a:pPr>
              <a:lnSpc>
                <a:spcPts val="6159"/>
              </a:lnSpc>
            </a:pPr>
            <a:r>
              <a:rPr lang="en-US" sz="4399" spc="879">
                <a:solidFill>
                  <a:srgbClr val="504C44"/>
                </a:solidFill>
                <a:latin typeface="Baskerville Display PT Bold"/>
              </a:rPr>
              <a:t>JOINS -</a:t>
            </a:r>
          </a:p>
          <a:p>
            <a:pPr>
              <a:lnSpc>
                <a:spcPts val="6159"/>
              </a:lnSpc>
            </a:pPr>
            <a:r>
              <a:rPr lang="en-US" sz="4399" spc="879">
                <a:solidFill>
                  <a:srgbClr val="504C44"/>
                </a:solidFill>
                <a:latin typeface="Baskerville Display PT Bold"/>
              </a:rPr>
              <a:t>INNER, FULL</a:t>
            </a:r>
          </a:p>
        </p:txBody>
      </p:sp>
      <p:sp>
        <p:nvSpPr>
          <p:cNvPr name="TextBox 19" id="19"/>
          <p:cNvSpPr txBox="true"/>
          <p:nvPr/>
        </p:nvSpPr>
        <p:spPr>
          <a:xfrm rot="0">
            <a:off x="1631811" y="7152091"/>
            <a:ext cx="4162057" cy="422275"/>
          </a:xfrm>
          <a:prstGeom prst="rect">
            <a:avLst/>
          </a:prstGeom>
        </p:spPr>
        <p:txBody>
          <a:bodyPr anchor="t" rtlCol="false" tIns="0" lIns="0" bIns="0" rIns="0">
            <a:spAutoFit/>
          </a:bodyPr>
          <a:lstStyle/>
          <a:p>
            <a:pPr>
              <a:lnSpc>
                <a:spcPts val="3499"/>
              </a:lnSpc>
            </a:pPr>
            <a:r>
              <a:rPr lang="en-US" sz="2499">
                <a:solidFill>
                  <a:srgbClr val="504C44"/>
                </a:solidFill>
                <a:latin typeface="Inter Bold"/>
              </a:rPr>
              <a:t>01     INNER JOIN:</a:t>
            </a:r>
          </a:p>
        </p:txBody>
      </p:sp>
      <p:sp>
        <p:nvSpPr>
          <p:cNvPr name="TextBox 20" id="20"/>
          <p:cNvSpPr txBox="true"/>
          <p:nvPr/>
        </p:nvSpPr>
        <p:spPr>
          <a:xfrm rot="0">
            <a:off x="2355526" y="7658181"/>
            <a:ext cx="4996801" cy="1406525"/>
          </a:xfrm>
          <a:prstGeom prst="rect">
            <a:avLst/>
          </a:prstGeom>
        </p:spPr>
        <p:txBody>
          <a:bodyPr anchor="t" rtlCol="false" tIns="0" lIns="0" bIns="0" rIns="0">
            <a:spAutoFit/>
          </a:bodyPr>
          <a:lstStyle/>
          <a:p>
            <a:pPr>
              <a:lnSpc>
                <a:spcPts val="2800"/>
              </a:lnSpc>
            </a:pPr>
            <a:r>
              <a:rPr lang="en-US" sz="2000">
                <a:solidFill>
                  <a:srgbClr val="504C44"/>
                </a:solidFill>
                <a:latin typeface="Inter"/>
              </a:rPr>
              <a:t>SELECT menu.food_id, orders.food_id</a:t>
            </a:r>
          </a:p>
          <a:p>
            <a:pPr>
              <a:lnSpc>
                <a:spcPts val="2800"/>
              </a:lnSpc>
            </a:pPr>
            <a:r>
              <a:rPr lang="en-US" sz="2000">
                <a:solidFill>
                  <a:srgbClr val="504C44"/>
                </a:solidFill>
                <a:latin typeface="Inter"/>
              </a:rPr>
              <a:t>FROM menu INNER JOIN orders </a:t>
            </a:r>
          </a:p>
          <a:p>
            <a:pPr>
              <a:lnSpc>
                <a:spcPts val="2800"/>
              </a:lnSpc>
            </a:pPr>
            <a:r>
              <a:rPr lang="en-US" sz="2000">
                <a:solidFill>
                  <a:srgbClr val="504C44"/>
                </a:solidFill>
                <a:latin typeface="Inter"/>
              </a:rPr>
              <a:t>ON menu.food_id=orders.food_id;</a:t>
            </a:r>
          </a:p>
          <a:p>
            <a:pPr>
              <a:lnSpc>
                <a:spcPts val="2800"/>
              </a:lnSpc>
            </a:pPr>
          </a:p>
        </p:txBody>
      </p:sp>
      <p:sp>
        <p:nvSpPr>
          <p:cNvPr name="TextBox 21" id="21"/>
          <p:cNvSpPr txBox="true"/>
          <p:nvPr/>
        </p:nvSpPr>
        <p:spPr>
          <a:xfrm rot="0">
            <a:off x="10646047" y="7151472"/>
            <a:ext cx="4162057" cy="422275"/>
          </a:xfrm>
          <a:prstGeom prst="rect">
            <a:avLst/>
          </a:prstGeom>
        </p:spPr>
        <p:txBody>
          <a:bodyPr anchor="t" rtlCol="false" tIns="0" lIns="0" bIns="0" rIns="0">
            <a:spAutoFit/>
          </a:bodyPr>
          <a:lstStyle/>
          <a:p>
            <a:pPr>
              <a:lnSpc>
                <a:spcPts val="3499"/>
              </a:lnSpc>
            </a:pPr>
            <a:r>
              <a:rPr lang="en-US" sz="2499">
                <a:solidFill>
                  <a:srgbClr val="504C44"/>
                </a:solidFill>
                <a:latin typeface="Inter Bold"/>
              </a:rPr>
              <a:t>02     FULL JOIN:</a:t>
            </a:r>
          </a:p>
        </p:txBody>
      </p:sp>
      <p:sp>
        <p:nvSpPr>
          <p:cNvPr name="TextBox 22" id="22"/>
          <p:cNvSpPr txBox="true"/>
          <p:nvPr/>
        </p:nvSpPr>
        <p:spPr>
          <a:xfrm rot="0">
            <a:off x="11369763" y="7657562"/>
            <a:ext cx="4996801" cy="1406525"/>
          </a:xfrm>
          <a:prstGeom prst="rect">
            <a:avLst/>
          </a:prstGeom>
        </p:spPr>
        <p:txBody>
          <a:bodyPr anchor="t" rtlCol="false" tIns="0" lIns="0" bIns="0" rIns="0">
            <a:spAutoFit/>
          </a:bodyPr>
          <a:lstStyle/>
          <a:p>
            <a:pPr>
              <a:lnSpc>
                <a:spcPts val="2800"/>
              </a:lnSpc>
            </a:pPr>
            <a:r>
              <a:rPr lang="en-US" sz="2000">
                <a:solidFill>
                  <a:srgbClr val="504C44"/>
                </a:solidFill>
                <a:latin typeface="Inter"/>
              </a:rPr>
              <a:t>SELECT menu.food_id, orders.food_id</a:t>
            </a:r>
          </a:p>
          <a:p>
            <a:pPr>
              <a:lnSpc>
                <a:spcPts val="2800"/>
              </a:lnSpc>
            </a:pPr>
            <a:r>
              <a:rPr lang="en-US" sz="2000">
                <a:solidFill>
                  <a:srgbClr val="504C44"/>
                </a:solidFill>
                <a:latin typeface="Inter"/>
              </a:rPr>
              <a:t>FROM menu FULL JOIN orders </a:t>
            </a:r>
          </a:p>
          <a:p>
            <a:pPr>
              <a:lnSpc>
                <a:spcPts val="2800"/>
              </a:lnSpc>
            </a:pPr>
            <a:r>
              <a:rPr lang="en-US" sz="2000">
                <a:solidFill>
                  <a:srgbClr val="504C44"/>
                </a:solidFill>
                <a:latin typeface="Inter"/>
              </a:rPr>
              <a:t>ON menu.food_id=orders.food_id;</a:t>
            </a:r>
          </a:p>
          <a:p>
            <a:pPr>
              <a:lnSpc>
                <a:spcPts val="280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794075" y="0"/>
            <a:ext cx="7588150" cy="12428595"/>
            <a:chOff x="0" y="0"/>
            <a:chExt cx="1998525" cy="3273375"/>
          </a:xfrm>
        </p:grpSpPr>
        <p:sp>
          <p:nvSpPr>
            <p:cNvPr name="Freeform 3" id="3"/>
            <p:cNvSpPr/>
            <p:nvPr/>
          </p:nvSpPr>
          <p:spPr>
            <a:xfrm flipH="false" flipV="false" rot="0">
              <a:off x="0" y="0"/>
              <a:ext cx="1998525" cy="3273375"/>
            </a:xfrm>
            <a:custGeom>
              <a:avLst/>
              <a:gdLst/>
              <a:ahLst/>
              <a:cxnLst/>
              <a:rect r="r" b="b" t="t" l="l"/>
              <a:pathLst>
                <a:path h="3273375" w="1998525">
                  <a:moveTo>
                    <a:pt x="0" y="0"/>
                  </a:moveTo>
                  <a:lnTo>
                    <a:pt x="1998525" y="0"/>
                  </a:lnTo>
                  <a:lnTo>
                    <a:pt x="1998525" y="3273375"/>
                  </a:lnTo>
                  <a:lnTo>
                    <a:pt x="0" y="3273375"/>
                  </a:lnTo>
                  <a:close/>
                </a:path>
              </a:pathLst>
            </a:custGeom>
            <a:solidFill>
              <a:srgbClr val="F1EDE9"/>
            </a:solidFill>
          </p:spPr>
        </p:sp>
        <p:sp>
          <p:nvSpPr>
            <p:cNvPr name="TextBox 4" id="4"/>
            <p:cNvSpPr txBox="true"/>
            <p:nvPr/>
          </p:nvSpPr>
          <p:spPr>
            <a:xfrm>
              <a:off x="0" y="-47625"/>
              <a:ext cx="1998525" cy="3321000"/>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5309311" y="6167095"/>
            <a:ext cx="4512422" cy="3548405"/>
            <a:chOff x="0" y="0"/>
            <a:chExt cx="6016563" cy="4731207"/>
          </a:xfrm>
        </p:grpSpPr>
        <p:pic>
          <p:nvPicPr>
            <p:cNvPr name="Picture 6" id="6"/>
            <p:cNvPicPr>
              <a:picLocks noChangeAspect="true"/>
            </p:cNvPicPr>
            <p:nvPr/>
          </p:nvPicPr>
          <p:blipFill>
            <a:blip r:embed="rId2"/>
            <a:srcRect l="1104" t="22386" r="53321" b="0"/>
            <a:stretch>
              <a:fillRect/>
            </a:stretch>
          </p:blipFill>
          <p:spPr>
            <a:xfrm flipH="false" flipV="false">
              <a:off x="0" y="0"/>
              <a:ext cx="6016563" cy="4731207"/>
            </a:xfrm>
            <a:prstGeom prst="rect">
              <a:avLst/>
            </a:prstGeom>
          </p:spPr>
        </p:pic>
      </p:grpSp>
      <p:grpSp>
        <p:nvGrpSpPr>
          <p:cNvPr name="Group 7" id="7"/>
          <p:cNvGrpSpPr/>
          <p:nvPr/>
        </p:nvGrpSpPr>
        <p:grpSpPr>
          <a:xfrm rot="0">
            <a:off x="7588150" y="-2823232"/>
            <a:ext cx="11770667" cy="3168153"/>
            <a:chOff x="0" y="0"/>
            <a:chExt cx="3100093" cy="834411"/>
          </a:xfrm>
        </p:grpSpPr>
        <p:sp>
          <p:nvSpPr>
            <p:cNvPr name="Freeform 8" id="8"/>
            <p:cNvSpPr/>
            <p:nvPr/>
          </p:nvSpPr>
          <p:spPr>
            <a:xfrm flipH="false" flipV="false" rot="0">
              <a:off x="0" y="0"/>
              <a:ext cx="3100094" cy="834411"/>
            </a:xfrm>
            <a:custGeom>
              <a:avLst/>
              <a:gdLst/>
              <a:ahLst/>
              <a:cxnLst/>
              <a:rect r="r" b="b" t="t" l="l"/>
              <a:pathLst>
                <a:path h="834411" w="3100094">
                  <a:moveTo>
                    <a:pt x="0" y="0"/>
                  </a:moveTo>
                  <a:lnTo>
                    <a:pt x="3100094" y="0"/>
                  </a:lnTo>
                  <a:lnTo>
                    <a:pt x="3100094" y="834411"/>
                  </a:lnTo>
                  <a:lnTo>
                    <a:pt x="0" y="834411"/>
                  </a:lnTo>
                  <a:close/>
                </a:path>
              </a:pathLst>
            </a:custGeom>
            <a:solidFill>
              <a:srgbClr val="958A84"/>
            </a:solidFill>
          </p:spPr>
        </p:sp>
        <p:sp>
          <p:nvSpPr>
            <p:cNvPr name="TextBox 9" id="9"/>
            <p:cNvSpPr txBox="true"/>
            <p:nvPr/>
          </p:nvSpPr>
          <p:spPr>
            <a:xfrm>
              <a:off x="0" y="-47625"/>
              <a:ext cx="3100093" cy="882036"/>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0">
            <a:off x="11585204" y="6400027"/>
            <a:ext cx="6439928" cy="3315473"/>
            <a:chOff x="0" y="0"/>
            <a:chExt cx="8586570" cy="4420631"/>
          </a:xfrm>
        </p:grpSpPr>
        <p:pic>
          <p:nvPicPr>
            <p:cNvPr name="Picture 11" id="11"/>
            <p:cNvPicPr>
              <a:picLocks noChangeAspect="true"/>
            </p:cNvPicPr>
            <p:nvPr/>
          </p:nvPicPr>
          <p:blipFill>
            <a:blip r:embed="rId3"/>
            <a:srcRect l="0" t="27409" r="43660" b="3423"/>
            <a:stretch>
              <a:fillRect/>
            </a:stretch>
          </p:blipFill>
          <p:spPr>
            <a:xfrm flipH="false" flipV="false">
              <a:off x="0" y="0"/>
              <a:ext cx="8586570" cy="4420631"/>
            </a:xfrm>
            <a:prstGeom prst="rect">
              <a:avLst/>
            </a:prstGeom>
          </p:spPr>
        </p:pic>
      </p:grpSp>
      <p:sp>
        <p:nvSpPr>
          <p:cNvPr name="TextBox 12" id="12"/>
          <p:cNvSpPr txBox="true"/>
          <p:nvPr/>
        </p:nvSpPr>
        <p:spPr>
          <a:xfrm rot="0">
            <a:off x="4405348" y="3889984"/>
            <a:ext cx="5362304" cy="2277110"/>
          </a:xfrm>
          <a:prstGeom prst="rect">
            <a:avLst/>
          </a:prstGeom>
        </p:spPr>
        <p:txBody>
          <a:bodyPr anchor="t" rtlCol="false" tIns="0" lIns="0" bIns="0" rIns="0">
            <a:spAutoFit/>
          </a:bodyPr>
          <a:lstStyle/>
          <a:p>
            <a:pPr>
              <a:lnSpc>
                <a:spcPts val="3639"/>
              </a:lnSpc>
            </a:pPr>
            <a:r>
              <a:rPr lang="en-US" sz="2599">
                <a:solidFill>
                  <a:srgbClr val="504C44"/>
                </a:solidFill>
                <a:latin typeface="Inter"/>
              </a:rPr>
              <a:t>SELECT menu.food_id, orders.food_id</a:t>
            </a:r>
          </a:p>
          <a:p>
            <a:pPr>
              <a:lnSpc>
                <a:spcPts val="3639"/>
              </a:lnSpc>
            </a:pPr>
            <a:r>
              <a:rPr lang="en-US" sz="2599">
                <a:solidFill>
                  <a:srgbClr val="504C44"/>
                </a:solidFill>
                <a:latin typeface="Inter"/>
              </a:rPr>
              <a:t>FROM menu LEFT JOIN orders </a:t>
            </a:r>
          </a:p>
          <a:p>
            <a:pPr>
              <a:lnSpc>
                <a:spcPts val="3639"/>
              </a:lnSpc>
            </a:pPr>
            <a:r>
              <a:rPr lang="en-US" sz="2599">
                <a:solidFill>
                  <a:srgbClr val="504C44"/>
                </a:solidFill>
                <a:latin typeface="Inter"/>
              </a:rPr>
              <a:t>ON menu.food_id=orders.food_id;</a:t>
            </a:r>
          </a:p>
          <a:p>
            <a:pPr>
              <a:lnSpc>
                <a:spcPts val="3639"/>
              </a:lnSpc>
            </a:pPr>
          </a:p>
        </p:txBody>
      </p:sp>
      <p:sp>
        <p:nvSpPr>
          <p:cNvPr name="TextBox 13" id="13"/>
          <p:cNvSpPr txBox="true"/>
          <p:nvPr/>
        </p:nvSpPr>
        <p:spPr>
          <a:xfrm rot="0">
            <a:off x="4457931" y="3064474"/>
            <a:ext cx="2149547" cy="504826"/>
          </a:xfrm>
          <a:prstGeom prst="rect">
            <a:avLst/>
          </a:prstGeom>
        </p:spPr>
        <p:txBody>
          <a:bodyPr anchor="t" rtlCol="false" tIns="0" lIns="0" bIns="0" rIns="0">
            <a:spAutoFit/>
          </a:bodyPr>
          <a:lstStyle/>
          <a:p>
            <a:pPr>
              <a:lnSpc>
                <a:spcPts val="4199"/>
              </a:lnSpc>
            </a:pPr>
            <a:r>
              <a:rPr lang="en-US" sz="2999">
                <a:solidFill>
                  <a:srgbClr val="504C44"/>
                </a:solidFill>
                <a:latin typeface="Inter Bold"/>
              </a:rPr>
              <a:t>Syntax </a:t>
            </a:r>
          </a:p>
        </p:txBody>
      </p:sp>
      <p:sp>
        <p:nvSpPr>
          <p:cNvPr name="TextBox 14" id="14"/>
          <p:cNvSpPr txBox="true"/>
          <p:nvPr/>
        </p:nvSpPr>
        <p:spPr>
          <a:xfrm rot="0">
            <a:off x="4405348" y="933450"/>
            <a:ext cx="7417749" cy="1633221"/>
          </a:xfrm>
          <a:prstGeom prst="rect">
            <a:avLst/>
          </a:prstGeom>
        </p:spPr>
        <p:txBody>
          <a:bodyPr anchor="t" rtlCol="false" tIns="0" lIns="0" bIns="0" rIns="0">
            <a:spAutoFit/>
          </a:bodyPr>
          <a:lstStyle/>
          <a:p>
            <a:pPr>
              <a:lnSpc>
                <a:spcPts val="6579"/>
              </a:lnSpc>
            </a:pPr>
            <a:r>
              <a:rPr lang="en-US" sz="4699" spc="939">
                <a:solidFill>
                  <a:srgbClr val="504C44"/>
                </a:solidFill>
                <a:latin typeface="Baskerville Display PT Bold"/>
              </a:rPr>
              <a:t>JOINS - LEFT, RIGHT</a:t>
            </a:r>
          </a:p>
        </p:txBody>
      </p:sp>
      <p:sp>
        <p:nvSpPr>
          <p:cNvPr name="TextBox 15" id="15"/>
          <p:cNvSpPr txBox="true"/>
          <p:nvPr/>
        </p:nvSpPr>
        <p:spPr>
          <a:xfrm rot="0">
            <a:off x="10844915" y="3064474"/>
            <a:ext cx="2149547" cy="504826"/>
          </a:xfrm>
          <a:prstGeom prst="rect">
            <a:avLst/>
          </a:prstGeom>
        </p:spPr>
        <p:txBody>
          <a:bodyPr anchor="t" rtlCol="false" tIns="0" lIns="0" bIns="0" rIns="0">
            <a:spAutoFit/>
          </a:bodyPr>
          <a:lstStyle/>
          <a:p>
            <a:pPr>
              <a:lnSpc>
                <a:spcPts val="4199"/>
              </a:lnSpc>
            </a:pPr>
            <a:r>
              <a:rPr lang="en-US" sz="2999">
                <a:solidFill>
                  <a:srgbClr val="504C44"/>
                </a:solidFill>
                <a:latin typeface="Inter Bold"/>
              </a:rPr>
              <a:t>Syntax </a:t>
            </a:r>
          </a:p>
        </p:txBody>
      </p:sp>
      <p:sp>
        <p:nvSpPr>
          <p:cNvPr name="TextBox 16" id="16"/>
          <p:cNvSpPr txBox="true"/>
          <p:nvPr/>
        </p:nvSpPr>
        <p:spPr>
          <a:xfrm rot="0">
            <a:off x="10792332" y="3889984"/>
            <a:ext cx="5362304" cy="2277110"/>
          </a:xfrm>
          <a:prstGeom prst="rect">
            <a:avLst/>
          </a:prstGeom>
        </p:spPr>
        <p:txBody>
          <a:bodyPr anchor="t" rtlCol="false" tIns="0" lIns="0" bIns="0" rIns="0">
            <a:spAutoFit/>
          </a:bodyPr>
          <a:lstStyle/>
          <a:p>
            <a:pPr>
              <a:lnSpc>
                <a:spcPts val="3639"/>
              </a:lnSpc>
            </a:pPr>
            <a:r>
              <a:rPr lang="en-US" sz="2599">
                <a:solidFill>
                  <a:srgbClr val="504C44"/>
                </a:solidFill>
                <a:latin typeface="Inter"/>
              </a:rPr>
              <a:t>SELECT menu.food_id, orders.food_id</a:t>
            </a:r>
          </a:p>
          <a:p>
            <a:pPr>
              <a:lnSpc>
                <a:spcPts val="3639"/>
              </a:lnSpc>
            </a:pPr>
            <a:r>
              <a:rPr lang="en-US" sz="2599">
                <a:solidFill>
                  <a:srgbClr val="504C44"/>
                </a:solidFill>
                <a:latin typeface="Inter"/>
              </a:rPr>
              <a:t>FROM menu RIGHT JOIN orders </a:t>
            </a:r>
          </a:p>
          <a:p>
            <a:pPr>
              <a:lnSpc>
                <a:spcPts val="3639"/>
              </a:lnSpc>
            </a:pPr>
            <a:r>
              <a:rPr lang="en-US" sz="2599">
                <a:solidFill>
                  <a:srgbClr val="504C44"/>
                </a:solidFill>
                <a:latin typeface="Inter"/>
              </a:rPr>
              <a:t>ON menu.food_id=orders.food_id;</a:t>
            </a:r>
          </a:p>
          <a:p>
            <a:pPr>
              <a:lnSpc>
                <a:spcPts val="363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980689" y="3113369"/>
            <a:ext cx="12929279" cy="1567827"/>
            <a:chOff x="0" y="0"/>
            <a:chExt cx="17239039" cy="2090436"/>
          </a:xfrm>
        </p:grpSpPr>
        <p:pic>
          <p:nvPicPr>
            <p:cNvPr name="Picture 3" id="3"/>
            <p:cNvPicPr>
              <a:picLocks noChangeAspect="true"/>
            </p:cNvPicPr>
            <p:nvPr/>
          </p:nvPicPr>
          <p:blipFill>
            <a:blip r:embed="rId2"/>
            <a:srcRect l="0" t="16236" r="0" b="5283"/>
            <a:stretch>
              <a:fillRect/>
            </a:stretch>
          </p:blipFill>
          <p:spPr>
            <a:xfrm flipH="false" flipV="false">
              <a:off x="0" y="0"/>
              <a:ext cx="17239039" cy="2090436"/>
            </a:xfrm>
            <a:prstGeom prst="rect">
              <a:avLst/>
            </a:prstGeom>
          </p:spPr>
        </p:pic>
      </p:grpSp>
      <p:grpSp>
        <p:nvGrpSpPr>
          <p:cNvPr name="Group 4" id="4"/>
          <p:cNvGrpSpPr/>
          <p:nvPr/>
        </p:nvGrpSpPr>
        <p:grpSpPr>
          <a:xfrm rot="5400000">
            <a:off x="5349925" y="-12132772"/>
            <a:ext cx="7588150" cy="20434081"/>
            <a:chOff x="0" y="0"/>
            <a:chExt cx="1998525" cy="5381815"/>
          </a:xfrm>
        </p:grpSpPr>
        <p:sp>
          <p:nvSpPr>
            <p:cNvPr name="Freeform 5" id="5"/>
            <p:cNvSpPr/>
            <p:nvPr/>
          </p:nvSpPr>
          <p:spPr>
            <a:xfrm flipH="false" flipV="false" rot="0">
              <a:off x="0" y="0"/>
              <a:ext cx="1998525" cy="5381815"/>
            </a:xfrm>
            <a:custGeom>
              <a:avLst/>
              <a:gdLst/>
              <a:ahLst/>
              <a:cxnLst/>
              <a:rect r="r" b="b" t="t" l="l"/>
              <a:pathLst>
                <a:path h="5381815" w="1998525">
                  <a:moveTo>
                    <a:pt x="0" y="0"/>
                  </a:moveTo>
                  <a:lnTo>
                    <a:pt x="1998525" y="0"/>
                  </a:lnTo>
                  <a:lnTo>
                    <a:pt x="1998525" y="5381815"/>
                  </a:lnTo>
                  <a:lnTo>
                    <a:pt x="0" y="5381815"/>
                  </a:lnTo>
                  <a:close/>
                </a:path>
              </a:pathLst>
            </a:custGeom>
            <a:solidFill>
              <a:srgbClr val="F1EDE9"/>
            </a:solidFill>
          </p:spPr>
        </p:sp>
        <p:sp>
          <p:nvSpPr>
            <p:cNvPr name="TextBox 6" id="6"/>
            <p:cNvSpPr txBox="true"/>
            <p:nvPr/>
          </p:nvSpPr>
          <p:spPr>
            <a:xfrm>
              <a:off x="0" y="-47625"/>
              <a:ext cx="1998525" cy="5429440"/>
            </a:xfrm>
            <a:prstGeom prst="rect">
              <a:avLst/>
            </a:prstGeom>
          </p:spPr>
          <p:txBody>
            <a:bodyPr anchor="ctr" rtlCol="false" tIns="50800" lIns="50800" bIns="50800" rIns="50800"/>
            <a:lstStyle/>
            <a:p>
              <a:pPr algn="ctr">
                <a:lnSpc>
                  <a:spcPts val="2800"/>
                </a:lnSpc>
              </a:pPr>
            </a:p>
          </p:txBody>
        </p:sp>
      </p:grpSp>
      <p:sp>
        <p:nvSpPr>
          <p:cNvPr name="TextBox 7" id="7"/>
          <p:cNvSpPr txBox="true"/>
          <p:nvPr/>
        </p:nvSpPr>
        <p:spPr>
          <a:xfrm rot="0">
            <a:off x="1243878" y="962025"/>
            <a:ext cx="5061786" cy="669925"/>
          </a:xfrm>
          <a:prstGeom prst="rect">
            <a:avLst/>
          </a:prstGeom>
        </p:spPr>
        <p:txBody>
          <a:bodyPr anchor="t" rtlCol="false" tIns="0" lIns="0" bIns="0" rIns="0">
            <a:spAutoFit/>
          </a:bodyPr>
          <a:lstStyle/>
          <a:p>
            <a:pPr>
              <a:lnSpc>
                <a:spcPts val="5599"/>
              </a:lnSpc>
            </a:pPr>
            <a:r>
              <a:rPr lang="en-US" sz="3999" spc="799">
                <a:solidFill>
                  <a:srgbClr val="504C44"/>
                </a:solidFill>
                <a:latin typeface="Baskerville Display PT Bold"/>
              </a:rPr>
              <a:t>VIOLATIONS</a:t>
            </a:r>
          </a:p>
        </p:txBody>
      </p:sp>
      <p:sp>
        <p:nvSpPr>
          <p:cNvPr name="TextBox 8" id="8"/>
          <p:cNvSpPr txBox="true"/>
          <p:nvPr/>
        </p:nvSpPr>
        <p:spPr>
          <a:xfrm rot="0">
            <a:off x="1980689" y="2554569"/>
            <a:ext cx="6747921" cy="349250"/>
          </a:xfrm>
          <a:prstGeom prst="rect">
            <a:avLst/>
          </a:prstGeom>
        </p:spPr>
        <p:txBody>
          <a:bodyPr anchor="t" rtlCol="false" tIns="0" lIns="0" bIns="0" rIns="0">
            <a:spAutoFit/>
          </a:bodyPr>
          <a:lstStyle/>
          <a:p>
            <a:pPr>
              <a:lnSpc>
                <a:spcPts val="2800"/>
              </a:lnSpc>
            </a:pPr>
            <a:r>
              <a:rPr lang="en-US" sz="2000">
                <a:solidFill>
                  <a:srgbClr val="504C44"/>
                </a:solidFill>
                <a:latin typeface="Inter"/>
              </a:rPr>
              <a:t>Customer Table:</a:t>
            </a:r>
          </a:p>
        </p:txBody>
      </p:sp>
      <p:sp>
        <p:nvSpPr>
          <p:cNvPr name="TextBox 9" id="9"/>
          <p:cNvSpPr txBox="true"/>
          <p:nvPr/>
        </p:nvSpPr>
        <p:spPr>
          <a:xfrm rot="0">
            <a:off x="1816583" y="2040269"/>
            <a:ext cx="3916376" cy="349250"/>
          </a:xfrm>
          <a:prstGeom prst="rect">
            <a:avLst/>
          </a:prstGeom>
        </p:spPr>
        <p:txBody>
          <a:bodyPr anchor="t" rtlCol="false" tIns="0" lIns="0" bIns="0" rIns="0">
            <a:spAutoFit/>
          </a:bodyPr>
          <a:lstStyle/>
          <a:p>
            <a:pPr>
              <a:lnSpc>
                <a:spcPts val="2800"/>
              </a:lnSpc>
            </a:pPr>
            <a:r>
              <a:rPr lang="en-US" sz="2000">
                <a:solidFill>
                  <a:srgbClr val="504C44"/>
                </a:solidFill>
                <a:latin typeface="Inter Bold"/>
              </a:rPr>
              <a:t>PRIMARY KEY VIOLATIONS</a:t>
            </a:r>
          </a:p>
        </p:txBody>
      </p:sp>
      <p:grpSp>
        <p:nvGrpSpPr>
          <p:cNvPr name="Group 10" id="10"/>
          <p:cNvGrpSpPr/>
          <p:nvPr/>
        </p:nvGrpSpPr>
        <p:grpSpPr>
          <a:xfrm rot="0">
            <a:off x="1980689" y="5401921"/>
            <a:ext cx="12929279" cy="1567827"/>
            <a:chOff x="0" y="0"/>
            <a:chExt cx="17239039" cy="2090436"/>
          </a:xfrm>
        </p:grpSpPr>
        <p:pic>
          <p:nvPicPr>
            <p:cNvPr name="Picture 11" id="11"/>
            <p:cNvPicPr>
              <a:picLocks noChangeAspect="true"/>
            </p:cNvPicPr>
            <p:nvPr/>
          </p:nvPicPr>
          <p:blipFill>
            <a:blip r:embed="rId3"/>
            <a:srcRect l="799" t="3544" r="0" b="2745"/>
            <a:stretch>
              <a:fillRect/>
            </a:stretch>
          </p:blipFill>
          <p:spPr>
            <a:xfrm flipH="false" flipV="false">
              <a:off x="0" y="0"/>
              <a:ext cx="17239039" cy="2090436"/>
            </a:xfrm>
            <a:prstGeom prst="rect">
              <a:avLst/>
            </a:prstGeom>
          </p:spPr>
        </p:pic>
      </p:grpSp>
      <p:sp>
        <p:nvSpPr>
          <p:cNvPr name="TextBox 12" id="12"/>
          <p:cNvSpPr txBox="true"/>
          <p:nvPr/>
        </p:nvSpPr>
        <p:spPr>
          <a:xfrm rot="0">
            <a:off x="1980689" y="4843121"/>
            <a:ext cx="6747921" cy="349250"/>
          </a:xfrm>
          <a:prstGeom prst="rect">
            <a:avLst/>
          </a:prstGeom>
        </p:spPr>
        <p:txBody>
          <a:bodyPr anchor="t" rtlCol="false" tIns="0" lIns="0" bIns="0" rIns="0">
            <a:spAutoFit/>
          </a:bodyPr>
          <a:lstStyle/>
          <a:p>
            <a:pPr>
              <a:lnSpc>
                <a:spcPts val="2800"/>
              </a:lnSpc>
            </a:pPr>
            <a:r>
              <a:rPr lang="en-US" sz="2000">
                <a:solidFill>
                  <a:srgbClr val="504C44"/>
                </a:solidFill>
                <a:latin typeface="Inter"/>
              </a:rPr>
              <a:t>Crew Table:</a:t>
            </a:r>
          </a:p>
        </p:txBody>
      </p:sp>
      <p:grpSp>
        <p:nvGrpSpPr>
          <p:cNvPr name="Group 13" id="13"/>
          <p:cNvGrpSpPr/>
          <p:nvPr/>
        </p:nvGrpSpPr>
        <p:grpSpPr>
          <a:xfrm rot="0">
            <a:off x="1980689" y="7690473"/>
            <a:ext cx="12929279" cy="1567827"/>
            <a:chOff x="0" y="0"/>
            <a:chExt cx="17239039" cy="2090436"/>
          </a:xfrm>
        </p:grpSpPr>
        <p:pic>
          <p:nvPicPr>
            <p:cNvPr name="Picture 14" id="14"/>
            <p:cNvPicPr>
              <a:picLocks noChangeAspect="true"/>
            </p:cNvPicPr>
            <p:nvPr/>
          </p:nvPicPr>
          <p:blipFill>
            <a:blip r:embed="rId4"/>
            <a:srcRect l="702" t="5785" r="0" b="5083"/>
            <a:stretch>
              <a:fillRect/>
            </a:stretch>
          </p:blipFill>
          <p:spPr>
            <a:xfrm flipH="false" flipV="false">
              <a:off x="0" y="0"/>
              <a:ext cx="17239039" cy="2090436"/>
            </a:xfrm>
            <a:prstGeom prst="rect">
              <a:avLst/>
            </a:prstGeom>
          </p:spPr>
        </p:pic>
      </p:grpSp>
      <p:sp>
        <p:nvSpPr>
          <p:cNvPr name="TextBox 15" id="15"/>
          <p:cNvSpPr txBox="true"/>
          <p:nvPr/>
        </p:nvSpPr>
        <p:spPr>
          <a:xfrm rot="0">
            <a:off x="1980689" y="7131673"/>
            <a:ext cx="6747921" cy="349250"/>
          </a:xfrm>
          <a:prstGeom prst="rect">
            <a:avLst/>
          </a:prstGeom>
        </p:spPr>
        <p:txBody>
          <a:bodyPr anchor="t" rtlCol="false" tIns="0" lIns="0" bIns="0" rIns="0">
            <a:spAutoFit/>
          </a:bodyPr>
          <a:lstStyle/>
          <a:p>
            <a:pPr>
              <a:lnSpc>
                <a:spcPts val="2800"/>
              </a:lnSpc>
            </a:pPr>
            <a:r>
              <a:rPr lang="en-US" sz="2000">
                <a:solidFill>
                  <a:srgbClr val="504C44"/>
                </a:solidFill>
                <a:latin typeface="Inter"/>
              </a:rPr>
              <a:t>Food Table: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492078" y="1842591"/>
            <a:ext cx="10288215" cy="903606"/>
          </a:xfrm>
          <a:prstGeom prst="rect">
            <a:avLst/>
          </a:prstGeom>
        </p:spPr>
        <p:txBody>
          <a:bodyPr anchor="t" rtlCol="false" tIns="0" lIns="0" bIns="0" rIns="0">
            <a:spAutoFit/>
          </a:bodyPr>
          <a:lstStyle/>
          <a:p>
            <a:pPr>
              <a:lnSpc>
                <a:spcPts val="7419"/>
              </a:lnSpc>
            </a:pPr>
            <a:r>
              <a:rPr lang="en-US" sz="5299" spc="1059">
                <a:solidFill>
                  <a:srgbClr val="504C44"/>
                </a:solidFill>
                <a:latin typeface="Baskerville Display PT Bold"/>
              </a:rPr>
              <a:t>INTRODUCTION</a:t>
            </a:r>
          </a:p>
        </p:txBody>
      </p:sp>
      <p:grpSp>
        <p:nvGrpSpPr>
          <p:cNvPr name="Group 3" id="3"/>
          <p:cNvGrpSpPr/>
          <p:nvPr/>
        </p:nvGrpSpPr>
        <p:grpSpPr>
          <a:xfrm rot="0">
            <a:off x="1028700" y="3146247"/>
            <a:ext cx="9033728" cy="5434520"/>
            <a:chOff x="0" y="0"/>
            <a:chExt cx="2379254" cy="1431314"/>
          </a:xfrm>
        </p:grpSpPr>
        <p:sp>
          <p:nvSpPr>
            <p:cNvPr name="Freeform 4" id="4"/>
            <p:cNvSpPr/>
            <p:nvPr/>
          </p:nvSpPr>
          <p:spPr>
            <a:xfrm flipH="false" flipV="false" rot="0">
              <a:off x="0" y="0"/>
              <a:ext cx="2379254" cy="1431314"/>
            </a:xfrm>
            <a:custGeom>
              <a:avLst/>
              <a:gdLst/>
              <a:ahLst/>
              <a:cxnLst/>
              <a:rect r="r" b="b" t="t" l="l"/>
              <a:pathLst>
                <a:path h="1431314" w="2379254">
                  <a:moveTo>
                    <a:pt x="0" y="0"/>
                  </a:moveTo>
                  <a:lnTo>
                    <a:pt x="2379254" y="0"/>
                  </a:lnTo>
                  <a:lnTo>
                    <a:pt x="2379254" y="1431314"/>
                  </a:lnTo>
                  <a:lnTo>
                    <a:pt x="0" y="1431314"/>
                  </a:lnTo>
                  <a:close/>
                </a:path>
              </a:pathLst>
            </a:custGeom>
            <a:solidFill>
              <a:srgbClr val="958A84">
                <a:alpha val="34902"/>
              </a:srgbClr>
            </a:solidFill>
          </p:spPr>
        </p:sp>
        <p:sp>
          <p:nvSpPr>
            <p:cNvPr name="TextBox 5" id="5"/>
            <p:cNvSpPr txBox="true"/>
            <p:nvPr/>
          </p:nvSpPr>
          <p:spPr>
            <a:xfrm>
              <a:off x="0" y="-47625"/>
              <a:ext cx="2379254" cy="1478939"/>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306656" y="3481547"/>
            <a:ext cx="8477817" cy="4763920"/>
            <a:chOff x="0" y="0"/>
            <a:chExt cx="11303756" cy="6351893"/>
          </a:xfrm>
        </p:grpSpPr>
        <p:pic>
          <p:nvPicPr>
            <p:cNvPr name="Picture 7" id="7"/>
            <p:cNvPicPr>
              <a:picLocks noChangeAspect="true"/>
            </p:cNvPicPr>
            <p:nvPr/>
          </p:nvPicPr>
          <p:blipFill>
            <a:blip r:embed="rId2"/>
            <a:srcRect l="14579" t="8580" r="13608" b="10964"/>
            <a:stretch>
              <a:fillRect/>
            </a:stretch>
          </p:blipFill>
          <p:spPr>
            <a:xfrm flipH="false" flipV="false">
              <a:off x="0" y="0"/>
              <a:ext cx="11303756" cy="6351893"/>
            </a:xfrm>
            <a:prstGeom prst="rect">
              <a:avLst/>
            </a:prstGeom>
          </p:spPr>
        </p:pic>
      </p:grpSp>
      <p:sp>
        <p:nvSpPr>
          <p:cNvPr name="TextBox 8" id="8"/>
          <p:cNvSpPr txBox="true"/>
          <p:nvPr/>
        </p:nvSpPr>
        <p:spPr>
          <a:xfrm rot="0">
            <a:off x="10923145" y="3937054"/>
            <a:ext cx="6500110" cy="2835081"/>
          </a:xfrm>
          <a:prstGeom prst="rect">
            <a:avLst/>
          </a:prstGeom>
        </p:spPr>
        <p:txBody>
          <a:bodyPr anchor="t" rtlCol="false" tIns="0" lIns="0" bIns="0" rIns="0">
            <a:spAutoFit/>
          </a:bodyPr>
          <a:lstStyle/>
          <a:p>
            <a:pPr>
              <a:lnSpc>
                <a:spcPts val="3789"/>
              </a:lnSpc>
            </a:pPr>
            <a:r>
              <a:rPr lang="en-US" sz="2707">
                <a:solidFill>
                  <a:srgbClr val="504C44"/>
                </a:solidFill>
                <a:latin typeface="Inter"/>
              </a:rPr>
              <a:t>Canteen Management System is a project which is based on a Canteen that is operating on a College Campus. The database contains seven tables namely: Crew, Customer, Food, Menu, Orders, Payment and Bill.</a:t>
            </a:r>
          </a:p>
        </p:txBody>
      </p:sp>
      <p:grpSp>
        <p:nvGrpSpPr>
          <p:cNvPr name="Group 9" id="9"/>
          <p:cNvGrpSpPr/>
          <p:nvPr/>
        </p:nvGrpSpPr>
        <p:grpSpPr>
          <a:xfrm rot="0">
            <a:off x="1406160" y="-1543050"/>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958A84"/>
            </a:solidFill>
          </p:spPr>
        </p:sp>
        <p:sp>
          <p:nvSpPr>
            <p:cNvPr name="TextBox 11" id="11"/>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14173200" y="8743950"/>
            <a:ext cx="3086100" cy="308610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958A84"/>
            </a:solidFill>
          </p:spPr>
        </p:sp>
        <p:sp>
          <p:nvSpPr>
            <p:cNvPr name="TextBox 14" id="14"/>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980689" y="3850287"/>
            <a:ext cx="12929279" cy="1567827"/>
            <a:chOff x="0" y="0"/>
            <a:chExt cx="17239039" cy="2090436"/>
          </a:xfrm>
        </p:grpSpPr>
        <p:pic>
          <p:nvPicPr>
            <p:cNvPr name="Picture 3" id="3"/>
            <p:cNvPicPr>
              <a:picLocks noChangeAspect="true"/>
            </p:cNvPicPr>
            <p:nvPr/>
          </p:nvPicPr>
          <p:blipFill>
            <a:blip r:embed="rId2"/>
            <a:srcRect l="0" t="19504" r="0" b="9612"/>
            <a:stretch>
              <a:fillRect/>
            </a:stretch>
          </p:blipFill>
          <p:spPr>
            <a:xfrm flipH="false" flipV="false">
              <a:off x="0" y="0"/>
              <a:ext cx="17239039" cy="2090436"/>
            </a:xfrm>
            <a:prstGeom prst="rect">
              <a:avLst/>
            </a:prstGeom>
          </p:spPr>
        </p:pic>
      </p:grpSp>
      <p:grpSp>
        <p:nvGrpSpPr>
          <p:cNvPr name="Group 4" id="4"/>
          <p:cNvGrpSpPr/>
          <p:nvPr/>
        </p:nvGrpSpPr>
        <p:grpSpPr>
          <a:xfrm rot="5400000">
            <a:off x="5349925" y="-12132772"/>
            <a:ext cx="7588150" cy="20434081"/>
            <a:chOff x="0" y="0"/>
            <a:chExt cx="1998525" cy="5381815"/>
          </a:xfrm>
        </p:grpSpPr>
        <p:sp>
          <p:nvSpPr>
            <p:cNvPr name="Freeform 5" id="5"/>
            <p:cNvSpPr/>
            <p:nvPr/>
          </p:nvSpPr>
          <p:spPr>
            <a:xfrm flipH="false" flipV="false" rot="0">
              <a:off x="0" y="0"/>
              <a:ext cx="1998525" cy="5381815"/>
            </a:xfrm>
            <a:custGeom>
              <a:avLst/>
              <a:gdLst/>
              <a:ahLst/>
              <a:cxnLst/>
              <a:rect r="r" b="b" t="t" l="l"/>
              <a:pathLst>
                <a:path h="5381815" w="1998525">
                  <a:moveTo>
                    <a:pt x="0" y="0"/>
                  </a:moveTo>
                  <a:lnTo>
                    <a:pt x="1998525" y="0"/>
                  </a:lnTo>
                  <a:lnTo>
                    <a:pt x="1998525" y="5381815"/>
                  </a:lnTo>
                  <a:lnTo>
                    <a:pt x="0" y="5381815"/>
                  </a:lnTo>
                  <a:close/>
                </a:path>
              </a:pathLst>
            </a:custGeom>
            <a:solidFill>
              <a:srgbClr val="F1EDE9"/>
            </a:solidFill>
          </p:spPr>
        </p:sp>
        <p:sp>
          <p:nvSpPr>
            <p:cNvPr name="TextBox 6" id="6"/>
            <p:cNvSpPr txBox="true"/>
            <p:nvPr/>
          </p:nvSpPr>
          <p:spPr>
            <a:xfrm>
              <a:off x="0" y="-47625"/>
              <a:ext cx="1998525" cy="5429440"/>
            </a:xfrm>
            <a:prstGeom prst="rect">
              <a:avLst/>
            </a:prstGeom>
          </p:spPr>
          <p:txBody>
            <a:bodyPr anchor="ctr" rtlCol="false" tIns="50800" lIns="50800" bIns="50800" rIns="50800"/>
            <a:lstStyle/>
            <a:p>
              <a:pPr algn="ctr">
                <a:lnSpc>
                  <a:spcPts val="2800"/>
                </a:lnSpc>
              </a:pPr>
            </a:p>
          </p:txBody>
        </p:sp>
      </p:grpSp>
      <p:sp>
        <p:nvSpPr>
          <p:cNvPr name="TextBox 7" id="7"/>
          <p:cNvSpPr txBox="true"/>
          <p:nvPr/>
        </p:nvSpPr>
        <p:spPr>
          <a:xfrm rot="0">
            <a:off x="1243878" y="962025"/>
            <a:ext cx="5061786" cy="669925"/>
          </a:xfrm>
          <a:prstGeom prst="rect">
            <a:avLst/>
          </a:prstGeom>
        </p:spPr>
        <p:txBody>
          <a:bodyPr anchor="t" rtlCol="false" tIns="0" lIns="0" bIns="0" rIns="0">
            <a:spAutoFit/>
          </a:bodyPr>
          <a:lstStyle/>
          <a:p>
            <a:pPr>
              <a:lnSpc>
                <a:spcPts val="5599"/>
              </a:lnSpc>
            </a:pPr>
            <a:r>
              <a:rPr lang="en-US" sz="3999" spc="799">
                <a:solidFill>
                  <a:srgbClr val="504C44"/>
                </a:solidFill>
                <a:latin typeface="Baskerville Display PT Bold"/>
              </a:rPr>
              <a:t>VIOLATIONS</a:t>
            </a:r>
          </a:p>
        </p:txBody>
      </p:sp>
      <p:sp>
        <p:nvSpPr>
          <p:cNvPr name="TextBox 8" id="8"/>
          <p:cNvSpPr txBox="true"/>
          <p:nvPr/>
        </p:nvSpPr>
        <p:spPr>
          <a:xfrm rot="0">
            <a:off x="1980689" y="3291487"/>
            <a:ext cx="6747921" cy="349250"/>
          </a:xfrm>
          <a:prstGeom prst="rect">
            <a:avLst/>
          </a:prstGeom>
        </p:spPr>
        <p:txBody>
          <a:bodyPr anchor="t" rtlCol="false" tIns="0" lIns="0" bIns="0" rIns="0">
            <a:spAutoFit/>
          </a:bodyPr>
          <a:lstStyle/>
          <a:p>
            <a:pPr>
              <a:lnSpc>
                <a:spcPts val="2800"/>
              </a:lnSpc>
            </a:pPr>
            <a:r>
              <a:rPr lang="en-US" sz="2000">
                <a:solidFill>
                  <a:srgbClr val="504C44"/>
                </a:solidFill>
                <a:latin typeface="Inter"/>
              </a:rPr>
              <a:t>Orders Table:</a:t>
            </a:r>
          </a:p>
        </p:txBody>
      </p:sp>
      <p:sp>
        <p:nvSpPr>
          <p:cNvPr name="TextBox 9" id="9"/>
          <p:cNvSpPr txBox="true"/>
          <p:nvPr/>
        </p:nvSpPr>
        <p:spPr>
          <a:xfrm rot="0">
            <a:off x="1816583" y="2410290"/>
            <a:ext cx="3916376" cy="349250"/>
          </a:xfrm>
          <a:prstGeom prst="rect">
            <a:avLst/>
          </a:prstGeom>
        </p:spPr>
        <p:txBody>
          <a:bodyPr anchor="t" rtlCol="false" tIns="0" lIns="0" bIns="0" rIns="0">
            <a:spAutoFit/>
          </a:bodyPr>
          <a:lstStyle/>
          <a:p>
            <a:pPr>
              <a:lnSpc>
                <a:spcPts val="2800"/>
              </a:lnSpc>
            </a:pPr>
            <a:r>
              <a:rPr lang="en-US" sz="2000">
                <a:solidFill>
                  <a:srgbClr val="504C44"/>
                </a:solidFill>
                <a:latin typeface="Inter Bold"/>
              </a:rPr>
              <a:t>FOREIGN KEY VIOLATIONS</a:t>
            </a:r>
          </a:p>
        </p:txBody>
      </p:sp>
      <p:grpSp>
        <p:nvGrpSpPr>
          <p:cNvPr name="Group 10" id="10"/>
          <p:cNvGrpSpPr/>
          <p:nvPr/>
        </p:nvGrpSpPr>
        <p:grpSpPr>
          <a:xfrm rot="0">
            <a:off x="1980689" y="6878883"/>
            <a:ext cx="12929279" cy="1642929"/>
            <a:chOff x="0" y="0"/>
            <a:chExt cx="17239039" cy="2190573"/>
          </a:xfrm>
        </p:grpSpPr>
        <p:pic>
          <p:nvPicPr>
            <p:cNvPr name="Picture 11" id="11"/>
            <p:cNvPicPr>
              <a:picLocks noChangeAspect="true"/>
            </p:cNvPicPr>
            <p:nvPr/>
          </p:nvPicPr>
          <p:blipFill>
            <a:blip r:embed="rId3"/>
            <a:srcRect l="0" t="3429" r="0" b="21034"/>
            <a:stretch>
              <a:fillRect/>
            </a:stretch>
          </p:blipFill>
          <p:spPr>
            <a:xfrm flipH="false" flipV="false">
              <a:off x="0" y="0"/>
              <a:ext cx="17239039" cy="2190573"/>
            </a:xfrm>
            <a:prstGeom prst="rect">
              <a:avLst/>
            </a:prstGeom>
          </p:spPr>
        </p:pic>
      </p:grpSp>
      <p:sp>
        <p:nvSpPr>
          <p:cNvPr name="TextBox 12" id="12"/>
          <p:cNvSpPr txBox="true"/>
          <p:nvPr/>
        </p:nvSpPr>
        <p:spPr>
          <a:xfrm rot="0">
            <a:off x="1980689" y="6320083"/>
            <a:ext cx="6747921" cy="349250"/>
          </a:xfrm>
          <a:prstGeom prst="rect">
            <a:avLst/>
          </a:prstGeom>
        </p:spPr>
        <p:txBody>
          <a:bodyPr anchor="t" rtlCol="false" tIns="0" lIns="0" bIns="0" rIns="0">
            <a:spAutoFit/>
          </a:bodyPr>
          <a:lstStyle/>
          <a:p>
            <a:pPr>
              <a:lnSpc>
                <a:spcPts val="2800"/>
              </a:lnSpc>
            </a:pPr>
            <a:r>
              <a:rPr lang="en-US" sz="2000">
                <a:solidFill>
                  <a:srgbClr val="504C44"/>
                </a:solidFill>
                <a:latin typeface="Inter"/>
              </a:rPr>
              <a:t>Menu Table: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573295" y="2956897"/>
            <a:ext cx="4512422" cy="4373206"/>
            <a:chOff x="0" y="0"/>
            <a:chExt cx="6016563" cy="5830941"/>
          </a:xfrm>
        </p:grpSpPr>
        <p:pic>
          <p:nvPicPr>
            <p:cNvPr name="Picture 3" id="3"/>
            <p:cNvPicPr>
              <a:picLocks noChangeAspect="true"/>
            </p:cNvPicPr>
            <p:nvPr/>
          </p:nvPicPr>
          <p:blipFill>
            <a:blip r:embed="rId2"/>
            <a:srcRect l="0" t="17715" r="0" b="17715"/>
            <a:stretch>
              <a:fillRect/>
            </a:stretch>
          </p:blipFill>
          <p:spPr>
            <a:xfrm flipH="false" flipV="false">
              <a:off x="0" y="0"/>
              <a:ext cx="6016563" cy="5830941"/>
            </a:xfrm>
            <a:prstGeom prst="rect">
              <a:avLst/>
            </a:prstGeom>
          </p:spPr>
        </p:pic>
      </p:grpSp>
      <p:grpSp>
        <p:nvGrpSpPr>
          <p:cNvPr name="Group 4" id="4"/>
          <p:cNvGrpSpPr/>
          <p:nvPr/>
        </p:nvGrpSpPr>
        <p:grpSpPr>
          <a:xfrm rot="0">
            <a:off x="9875142" y="5580546"/>
            <a:ext cx="6206335" cy="447676"/>
            <a:chOff x="0" y="0"/>
            <a:chExt cx="8275113" cy="596901"/>
          </a:xfrm>
        </p:grpSpPr>
        <p:sp>
          <p:nvSpPr>
            <p:cNvPr name="TextBox 5" id="5"/>
            <p:cNvSpPr txBox="true"/>
            <p:nvPr/>
          </p:nvSpPr>
          <p:spPr>
            <a:xfrm rot="0">
              <a:off x="0" y="-57150"/>
              <a:ext cx="2866063" cy="654051"/>
            </a:xfrm>
            <a:prstGeom prst="rect">
              <a:avLst/>
            </a:prstGeom>
          </p:spPr>
          <p:txBody>
            <a:bodyPr anchor="t" rtlCol="false" tIns="0" lIns="0" bIns="0" rIns="0">
              <a:spAutoFit/>
            </a:bodyPr>
            <a:lstStyle/>
            <a:p>
              <a:pPr>
                <a:lnSpc>
                  <a:spcPts val="4199"/>
                </a:lnSpc>
              </a:pPr>
              <a:r>
                <a:rPr lang="en-US" sz="2999">
                  <a:solidFill>
                    <a:srgbClr val="504C44"/>
                  </a:solidFill>
                  <a:latin typeface="Inter Bold"/>
                </a:rPr>
                <a:t>BY</a:t>
              </a:r>
            </a:p>
          </p:txBody>
        </p:sp>
        <p:sp>
          <p:nvSpPr>
            <p:cNvPr name="TextBox 6" id="6"/>
            <p:cNvSpPr txBox="true"/>
            <p:nvPr/>
          </p:nvSpPr>
          <p:spPr>
            <a:xfrm rot="0">
              <a:off x="1125375" y="-57362"/>
              <a:ext cx="7149738" cy="654262"/>
            </a:xfrm>
            <a:prstGeom prst="rect">
              <a:avLst/>
            </a:prstGeom>
          </p:spPr>
          <p:txBody>
            <a:bodyPr anchor="t" rtlCol="false" tIns="0" lIns="0" bIns="0" rIns="0">
              <a:spAutoFit/>
            </a:bodyPr>
            <a:lstStyle/>
            <a:p>
              <a:pPr>
                <a:lnSpc>
                  <a:spcPts val="4059"/>
                </a:lnSpc>
              </a:pPr>
              <a:r>
                <a:rPr lang="en-US" sz="2899">
                  <a:solidFill>
                    <a:srgbClr val="504C44"/>
                  </a:solidFill>
                  <a:latin typeface="Inter"/>
                </a:rPr>
                <a:t>Sneha S, Srinidhi A</a:t>
              </a:r>
            </a:p>
          </p:txBody>
        </p:sp>
      </p:grpSp>
      <p:sp>
        <p:nvSpPr>
          <p:cNvPr name="TextBox 7" id="7"/>
          <p:cNvSpPr txBox="true"/>
          <p:nvPr/>
        </p:nvSpPr>
        <p:spPr>
          <a:xfrm rot="0">
            <a:off x="8569626" y="4125428"/>
            <a:ext cx="7511851" cy="1210312"/>
          </a:xfrm>
          <a:prstGeom prst="rect">
            <a:avLst/>
          </a:prstGeom>
        </p:spPr>
        <p:txBody>
          <a:bodyPr anchor="t" rtlCol="false" tIns="0" lIns="0" bIns="0" rIns="0">
            <a:spAutoFit/>
          </a:bodyPr>
          <a:lstStyle/>
          <a:p>
            <a:pPr>
              <a:lnSpc>
                <a:spcPts val="9939"/>
              </a:lnSpc>
            </a:pPr>
            <a:r>
              <a:rPr lang="en-US" sz="7099" spc="1419">
                <a:solidFill>
                  <a:srgbClr val="504C44"/>
                </a:solidFill>
                <a:latin typeface="Baskerville Display PT Bold"/>
              </a:rPr>
              <a:t>THANKYOU</a:t>
            </a:r>
          </a:p>
        </p:txBody>
      </p:sp>
      <p:grpSp>
        <p:nvGrpSpPr>
          <p:cNvPr name="Group 8" id="8"/>
          <p:cNvGrpSpPr/>
          <p:nvPr/>
        </p:nvGrpSpPr>
        <p:grpSpPr>
          <a:xfrm rot="0">
            <a:off x="10153425" y="8026246"/>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958A84"/>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10153425" y="-1105537"/>
            <a:ext cx="3086100" cy="3086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958A84"/>
            </a:solidFill>
          </p:spPr>
        </p:sp>
        <p:sp>
          <p:nvSpPr>
            <p:cNvPr name="TextBox 13" id="13"/>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67922" y="3666149"/>
            <a:ext cx="4897019" cy="954058"/>
            <a:chOff x="0" y="0"/>
            <a:chExt cx="1289750" cy="251274"/>
          </a:xfrm>
        </p:grpSpPr>
        <p:sp>
          <p:nvSpPr>
            <p:cNvPr name="Freeform 3" id="3"/>
            <p:cNvSpPr/>
            <p:nvPr/>
          </p:nvSpPr>
          <p:spPr>
            <a:xfrm flipH="false" flipV="false" rot="0">
              <a:off x="0" y="0"/>
              <a:ext cx="1289750" cy="251274"/>
            </a:xfrm>
            <a:custGeom>
              <a:avLst/>
              <a:gdLst/>
              <a:ahLst/>
              <a:cxnLst/>
              <a:rect r="r" b="b" t="t" l="l"/>
              <a:pathLst>
                <a:path h="251274" w="1289750">
                  <a:moveTo>
                    <a:pt x="0" y="0"/>
                  </a:moveTo>
                  <a:lnTo>
                    <a:pt x="1289750" y="0"/>
                  </a:lnTo>
                  <a:lnTo>
                    <a:pt x="1289750" y="251274"/>
                  </a:lnTo>
                  <a:lnTo>
                    <a:pt x="0" y="251274"/>
                  </a:lnTo>
                  <a:close/>
                </a:path>
              </a:pathLst>
            </a:custGeom>
            <a:solidFill>
              <a:srgbClr val="F1EDE9"/>
            </a:solidFill>
          </p:spPr>
        </p:sp>
        <p:sp>
          <p:nvSpPr>
            <p:cNvPr name="TextBox 4" id="4"/>
            <p:cNvSpPr txBox="true"/>
            <p:nvPr/>
          </p:nvSpPr>
          <p:spPr>
            <a:xfrm>
              <a:off x="0" y="-47625"/>
              <a:ext cx="1289750" cy="298899"/>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3803806" y="3844410"/>
            <a:ext cx="5827114" cy="530861"/>
          </a:xfrm>
          <a:prstGeom prst="rect">
            <a:avLst/>
          </a:prstGeom>
        </p:spPr>
        <p:txBody>
          <a:bodyPr anchor="t" rtlCol="false" tIns="0" lIns="0" bIns="0" rIns="0">
            <a:spAutoFit/>
          </a:bodyPr>
          <a:lstStyle/>
          <a:p>
            <a:pPr>
              <a:lnSpc>
                <a:spcPts val="4339"/>
              </a:lnSpc>
            </a:pPr>
            <a:r>
              <a:rPr lang="en-US" sz="3099">
                <a:solidFill>
                  <a:srgbClr val="504C44"/>
                </a:solidFill>
                <a:latin typeface="Inter"/>
              </a:rPr>
              <a:t>Customer Table</a:t>
            </a:r>
          </a:p>
        </p:txBody>
      </p:sp>
      <p:sp>
        <p:nvSpPr>
          <p:cNvPr name="TextBox 6" id="6"/>
          <p:cNvSpPr txBox="true"/>
          <p:nvPr/>
        </p:nvSpPr>
        <p:spPr>
          <a:xfrm rot="0">
            <a:off x="2467922" y="3561374"/>
            <a:ext cx="1135110" cy="929037"/>
          </a:xfrm>
          <a:prstGeom prst="rect">
            <a:avLst/>
          </a:prstGeom>
        </p:spPr>
        <p:txBody>
          <a:bodyPr anchor="t" rtlCol="false" tIns="0" lIns="0" bIns="0" rIns="0">
            <a:spAutoFit/>
          </a:bodyPr>
          <a:lstStyle/>
          <a:p>
            <a:pPr algn="ctr">
              <a:lnSpc>
                <a:spcPts val="7593"/>
              </a:lnSpc>
            </a:pPr>
            <a:r>
              <a:rPr lang="en-US" sz="5423">
                <a:solidFill>
                  <a:srgbClr val="504C44">
                    <a:alpha val="41961"/>
                  </a:srgbClr>
                </a:solidFill>
                <a:latin typeface="Inter"/>
              </a:rPr>
              <a:t>01</a:t>
            </a:r>
          </a:p>
        </p:txBody>
      </p:sp>
      <p:grpSp>
        <p:nvGrpSpPr>
          <p:cNvPr name="Group 7" id="7"/>
          <p:cNvGrpSpPr/>
          <p:nvPr/>
        </p:nvGrpSpPr>
        <p:grpSpPr>
          <a:xfrm rot="0">
            <a:off x="2467922" y="4810707"/>
            <a:ext cx="4897019" cy="954058"/>
            <a:chOff x="0" y="0"/>
            <a:chExt cx="1289750" cy="251274"/>
          </a:xfrm>
        </p:grpSpPr>
        <p:sp>
          <p:nvSpPr>
            <p:cNvPr name="Freeform 8" id="8"/>
            <p:cNvSpPr/>
            <p:nvPr/>
          </p:nvSpPr>
          <p:spPr>
            <a:xfrm flipH="false" flipV="false" rot="0">
              <a:off x="0" y="0"/>
              <a:ext cx="1289750" cy="251274"/>
            </a:xfrm>
            <a:custGeom>
              <a:avLst/>
              <a:gdLst/>
              <a:ahLst/>
              <a:cxnLst/>
              <a:rect r="r" b="b" t="t" l="l"/>
              <a:pathLst>
                <a:path h="251274" w="1289750">
                  <a:moveTo>
                    <a:pt x="0" y="0"/>
                  </a:moveTo>
                  <a:lnTo>
                    <a:pt x="1289750" y="0"/>
                  </a:lnTo>
                  <a:lnTo>
                    <a:pt x="1289750" y="251274"/>
                  </a:lnTo>
                  <a:lnTo>
                    <a:pt x="0" y="251274"/>
                  </a:lnTo>
                  <a:close/>
                </a:path>
              </a:pathLst>
            </a:custGeom>
            <a:solidFill>
              <a:srgbClr val="F1EDE9"/>
            </a:solidFill>
          </p:spPr>
        </p:sp>
        <p:sp>
          <p:nvSpPr>
            <p:cNvPr name="TextBox 9" id="9"/>
            <p:cNvSpPr txBox="true"/>
            <p:nvPr/>
          </p:nvSpPr>
          <p:spPr>
            <a:xfrm>
              <a:off x="0" y="-47625"/>
              <a:ext cx="1289750" cy="298899"/>
            </a:xfrm>
            <a:prstGeom prst="rect">
              <a:avLst/>
            </a:prstGeom>
          </p:spPr>
          <p:txBody>
            <a:bodyPr anchor="ctr" rtlCol="false" tIns="50800" lIns="50800" bIns="50800" rIns="50800"/>
            <a:lstStyle/>
            <a:p>
              <a:pPr algn="ctr">
                <a:lnSpc>
                  <a:spcPts val="2800"/>
                </a:lnSpc>
              </a:pPr>
            </a:p>
          </p:txBody>
        </p:sp>
      </p:grpSp>
      <p:sp>
        <p:nvSpPr>
          <p:cNvPr name="TextBox 10" id="10"/>
          <p:cNvSpPr txBox="true"/>
          <p:nvPr/>
        </p:nvSpPr>
        <p:spPr>
          <a:xfrm rot="0">
            <a:off x="2458397" y="4809406"/>
            <a:ext cx="1135110" cy="929037"/>
          </a:xfrm>
          <a:prstGeom prst="rect">
            <a:avLst/>
          </a:prstGeom>
        </p:spPr>
        <p:txBody>
          <a:bodyPr anchor="t" rtlCol="false" tIns="0" lIns="0" bIns="0" rIns="0">
            <a:spAutoFit/>
          </a:bodyPr>
          <a:lstStyle/>
          <a:p>
            <a:pPr algn="ctr">
              <a:lnSpc>
                <a:spcPts val="7593"/>
              </a:lnSpc>
            </a:pPr>
            <a:r>
              <a:rPr lang="en-US" sz="5423">
                <a:solidFill>
                  <a:srgbClr val="504C44">
                    <a:alpha val="41961"/>
                  </a:srgbClr>
                </a:solidFill>
                <a:latin typeface="Inter"/>
              </a:rPr>
              <a:t>02</a:t>
            </a:r>
          </a:p>
        </p:txBody>
      </p:sp>
      <p:grpSp>
        <p:nvGrpSpPr>
          <p:cNvPr name="Group 11" id="11"/>
          <p:cNvGrpSpPr/>
          <p:nvPr/>
        </p:nvGrpSpPr>
        <p:grpSpPr>
          <a:xfrm rot="0">
            <a:off x="2467922" y="5955265"/>
            <a:ext cx="4897019" cy="954058"/>
            <a:chOff x="0" y="0"/>
            <a:chExt cx="1289750" cy="251274"/>
          </a:xfrm>
        </p:grpSpPr>
        <p:sp>
          <p:nvSpPr>
            <p:cNvPr name="Freeform 12" id="12"/>
            <p:cNvSpPr/>
            <p:nvPr/>
          </p:nvSpPr>
          <p:spPr>
            <a:xfrm flipH="false" flipV="false" rot="0">
              <a:off x="0" y="0"/>
              <a:ext cx="1289750" cy="251274"/>
            </a:xfrm>
            <a:custGeom>
              <a:avLst/>
              <a:gdLst/>
              <a:ahLst/>
              <a:cxnLst/>
              <a:rect r="r" b="b" t="t" l="l"/>
              <a:pathLst>
                <a:path h="251274" w="1289750">
                  <a:moveTo>
                    <a:pt x="0" y="0"/>
                  </a:moveTo>
                  <a:lnTo>
                    <a:pt x="1289750" y="0"/>
                  </a:lnTo>
                  <a:lnTo>
                    <a:pt x="1289750" y="251274"/>
                  </a:lnTo>
                  <a:lnTo>
                    <a:pt x="0" y="251274"/>
                  </a:lnTo>
                  <a:close/>
                </a:path>
              </a:pathLst>
            </a:custGeom>
            <a:solidFill>
              <a:srgbClr val="F1EDE9"/>
            </a:solidFill>
          </p:spPr>
        </p:sp>
        <p:sp>
          <p:nvSpPr>
            <p:cNvPr name="TextBox 13" id="13"/>
            <p:cNvSpPr txBox="true"/>
            <p:nvPr/>
          </p:nvSpPr>
          <p:spPr>
            <a:xfrm>
              <a:off x="0" y="-47625"/>
              <a:ext cx="1289750" cy="298899"/>
            </a:xfrm>
            <a:prstGeom prst="rect">
              <a:avLst/>
            </a:prstGeom>
          </p:spPr>
          <p:txBody>
            <a:bodyPr anchor="ctr" rtlCol="false" tIns="50800" lIns="50800" bIns="50800" rIns="50800"/>
            <a:lstStyle/>
            <a:p>
              <a:pPr algn="ctr">
                <a:lnSpc>
                  <a:spcPts val="2800"/>
                </a:lnSpc>
              </a:pPr>
            </a:p>
          </p:txBody>
        </p:sp>
      </p:grpSp>
      <p:sp>
        <p:nvSpPr>
          <p:cNvPr name="TextBox 14" id="14"/>
          <p:cNvSpPr txBox="true"/>
          <p:nvPr/>
        </p:nvSpPr>
        <p:spPr>
          <a:xfrm rot="0">
            <a:off x="2458397" y="5980285"/>
            <a:ext cx="1135110" cy="929037"/>
          </a:xfrm>
          <a:prstGeom prst="rect">
            <a:avLst/>
          </a:prstGeom>
        </p:spPr>
        <p:txBody>
          <a:bodyPr anchor="t" rtlCol="false" tIns="0" lIns="0" bIns="0" rIns="0">
            <a:spAutoFit/>
          </a:bodyPr>
          <a:lstStyle/>
          <a:p>
            <a:pPr algn="ctr">
              <a:lnSpc>
                <a:spcPts val="7593"/>
              </a:lnSpc>
            </a:pPr>
            <a:r>
              <a:rPr lang="en-US" sz="5423">
                <a:solidFill>
                  <a:srgbClr val="504C44">
                    <a:alpha val="41961"/>
                  </a:srgbClr>
                </a:solidFill>
                <a:latin typeface="Inter"/>
              </a:rPr>
              <a:t>03</a:t>
            </a:r>
          </a:p>
        </p:txBody>
      </p:sp>
      <p:grpSp>
        <p:nvGrpSpPr>
          <p:cNvPr name="Group 15" id="15"/>
          <p:cNvGrpSpPr/>
          <p:nvPr/>
        </p:nvGrpSpPr>
        <p:grpSpPr>
          <a:xfrm rot="0">
            <a:off x="2467922" y="7096231"/>
            <a:ext cx="4897019" cy="954058"/>
            <a:chOff x="0" y="0"/>
            <a:chExt cx="1289750" cy="251274"/>
          </a:xfrm>
        </p:grpSpPr>
        <p:sp>
          <p:nvSpPr>
            <p:cNvPr name="Freeform 16" id="16"/>
            <p:cNvSpPr/>
            <p:nvPr/>
          </p:nvSpPr>
          <p:spPr>
            <a:xfrm flipH="false" flipV="false" rot="0">
              <a:off x="0" y="0"/>
              <a:ext cx="1289750" cy="251274"/>
            </a:xfrm>
            <a:custGeom>
              <a:avLst/>
              <a:gdLst/>
              <a:ahLst/>
              <a:cxnLst/>
              <a:rect r="r" b="b" t="t" l="l"/>
              <a:pathLst>
                <a:path h="251274" w="1289750">
                  <a:moveTo>
                    <a:pt x="0" y="0"/>
                  </a:moveTo>
                  <a:lnTo>
                    <a:pt x="1289750" y="0"/>
                  </a:lnTo>
                  <a:lnTo>
                    <a:pt x="1289750" y="251274"/>
                  </a:lnTo>
                  <a:lnTo>
                    <a:pt x="0" y="251274"/>
                  </a:lnTo>
                  <a:close/>
                </a:path>
              </a:pathLst>
            </a:custGeom>
            <a:solidFill>
              <a:srgbClr val="F1EDE9"/>
            </a:solidFill>
          </p:spPr>
        </p:sp>
        <p:sp>
          <p:nvSpPr>
            <p:cNvPr name="TextBox 17" id="17"/>
            <p:cNvSpPr txBox="true"/>
            <p:nvPr/>
          </p:nvSpPr>
          <p:spPr>
            <a:xfrm>
              <a:off x="0" y="-47625"/>
              <a:ext cx="1289750" cy="298899"/>
            </a:xfrm>
            <a:prstGeom prst="rect">
              <a:avLst/>
            </a:prstGeom>
          </p:spPr>
          <p:txBody>
            <a:bodyPr anchor="ctr" rtlCol="false" tIns="50800" lIns="50800" bIns="50800" rIns="50800"/>
            <a:lstStyle/>
            <a:p>
              <a:pPr algn="ctr">
                <a:lnSpc>
                  <a:spcPts val="2800"/>
                </a:lnSpc>
              </a:pPr>
            </a:p>
          </p:txBody>
        </p:sp>
      </p:grpSp>
      <p:sp>
        <p:nvSpPr>
          <p:cNvPr name="TextBox 18" id="18"/>
          <p:cNvSpPr txBox="true"/>
          <p:nvPr/>
        </p:nvSpPr>
        <p:spPr>
          <a:xfrm rot="0">
            <a:off x="2458397" y="7056354"/>
            <a:ext cx="1135110" cy="929037"/>
          </a:xfrm>
          <a:prstGeom prst="rect">
            <a:avLst/>
          </a:prstGeom>
        </p:spPr>
        <p:txBody>
          <a:bodyPr anchor="t" rtlCol="false" tIns="0" lIns="0" bIns="0" rIns="0">
            <a:spAutoFit/>
          </a:bodyPr>
          <a:lstStyle/>
          <a:p>
            <a:pPr algn="ctr">
              <a:lnSpc>
                <a:spcPts val="7593"/>
              </a:lnSpc>
            </a:pPr>
            <a:r>
              <a:rPr lang="en-US" sz="5423">
                <a:solidFill>
                  <a:srgbClr val="504C44">
                    <a:alpha val="41961"/>
                  </a:srgbClr>
                </a:solidFill>
                <a:latin typeface="Inter"/>
              </a:rPr>
              <a:t>04</a:t>
            </a:r>
          </a:p>
        </p:txBody>
      </p:sp>
      <p:sp>
        <p:nvSpPr>
          <p:cNvPr name="TextBox 19" id="19"/>
          <p:cNvSpPr txBox="true"/>
          <p:nvPr/>
        </p:nvSpPr>
        <p:spPr>
          <a:xfrm rot="0">
            <a:off x="4187474" y="1676440"/>
            <a:ext cx="9244012" cy="752475"/>
          </a:xfrm>
          <a:prstGeom prst="rect">
            <a:avLst/>
          </a:prstGeom>
        </p:spPr>
        <p:txBody>
          <a:bodyPr anchor="t" rtlCol="false" tIns="0" lIns="0" bIns="0" rIns="0">
            <a:spAutoFit/>
          </a:bodyPr>
          <a:lstStyle/>
          <a:p>
            <a:pPr algn="ctr">
              <a:lnSpc>
                <a:spcPts val="6299"/>
              </a:lnSpc>
            </a:pPr>
            <a:r>
              <a:rPr lang="en-US" sz="4499" spc="899">
                <a:solidFill>
                  <a:srgbClr val="504C44"/>
                </a:solidFill>
                <a:latin typeface="Baskerville Display PT Bold"/>
              </a:rPr>
              <a:t>DATABASE DESIGN</a:t>
            </a:r>
          </a:p>
        </p:txBody>
      </p:sp>
      <p:grpSp>
        <p:nvGrpSpPr>
          <p:cNvPr name="Group 20" id="20"/>
          <p:cNvGrpSpPr/>
          <p:nvPr/>
        </p:nvGrpSpPr>
        <p:grpSpPr>
          <a:xfrm rot="0">
            <a:off x="10313418" y="3684470"/>
            <a:ext cx="4897019" cy="954058"/>
            <a:chOff x="0" y="0"/>
            <a:chExt cx="1289750" cy="251274"/>
          </a:xfrm>
        </p:grpSpPr>
        <p:sp>
          <p:nvSpPr>
            <p:cNvPr name="Freeform 21" id="21"/>
            <p:cNvSpPr/>
            <p:nvPr/>
          </p:nvSpPr>
          <p:spPr>
            <a:xfrm flipH="false" flipV="false" rot="0">
              <a:off x="0" y="0"/>
              <a:ext cx="1289750" cy="251274"/>
            </a:xfrm>
            <a:custGeom>
              <a:avLst/>
              <a:gdLst/>
              <a:ahLst/>
              <a:cxnLst/>
              <a:rect r="r" b="b" t="t" l="l"/>
              <a:pathLst>
                <a:path h="251274" w="1289750">
                  <a:moveTo>
                    <a:pt x="0" y="0"/>
                  </a:moveTo>
                  <a:lnTo>
                    <a:pt x="1289750" y="0"/>
                  </a:lnTo>
                  <a:lnTo>
                    <a:pt x="1289750" y="251274"/>
                  </a:lnTo>
                  <a:lnTo>
                    <a:pt x="0" y="251274"/>
                  </a:lnTo>
                  <a:close/>
                </a:path>
              </a:pathLst>
            </a:custGeom>
            <a:solidFill>
              <a:srgbClr val="F1EDE9"/>
            </a:solidFill>
          </p:spPr>
        </p:sp>
        <p:sp>
          <p:nvSpPr>
            <p:cNvPr name="TextBox 22" id="22"/>
            <p:cNvSpPr txBox="true"/>
            <p:nvPr/>
          </p:nvSpPr>
          <p:spPr>
            <a:xfrm>
              <a:off x="0" y="-47625"/>
              <a:ext cx="1289750" cy="298899"/>
            </a:xfrm>
            <a:prstGeom prst="rect">
              <a:avLst/>
            </a:prstGeom>
          </p:spPr>
          <p:txBody>
            <a:bodyPr anchor="ctr" rtlCol="false" tIns="50800" lIns="50800" bIns="50800" rIns="50800"/>
            <a:lstStyle/>
            <a:p>
              <a:pPr algn="ctr">
                <a:lnSpc>
                  <a:spcPts val="2800"/>
                </a:lnSpc>
              </a:pPr>
            </a:p>
          </p:txBody>
        </p:sp>
      </p:grpSp>
      <p:sp>
        <p:nvSpPr>
          <p:cNvPr name="TextBox 23" id="23"/>
          <p:cNvSpPr txBox="true"/>
          <p:nvPr/>
        </p:nvSpPr>
        <p:spPr>
          <a:xfrm rot="0">
            <a:off x="10313418" y="3651578"/>
            <a:ext cx="1135110" cy="929037"/>
          </a:xfrm>
          <a:prstGeom prst="rect">
            <a:avLst/>
          </a:prstGeom>
        </p:spPr>
        <p:txBody>
          <a:bodyPr anchor="t" rtlCol="false" tIns="0" lIns="0" bIns="0" rIns="0">
            <a:spAutoFit/>
          </a:bodyPr>
          <a:lstStyle/>
          <a:p>
            <a:pPr algn="ctr">
              <a:lnSpc>
                <a:spcPts val="7593"/>
              </a:lnSpc>
            </a:pPr>
            <a:r>
              <a:rPr lang="en-US" sz="5423">
                <a:solidFill>
                  <a:srgbClr val="504C44">
                    <a:alpha val="41961"/>
                  </a:srgbClr>
                </a:solidFill>
                <a:latin typeface="Inter"/>
              </a:rPr>
              <a:t>05</a:t>
            </a:r>
          </a:p>
        </p:txBody>
      </p:sp>
      <p:grpSp>
        <p:nvGrpSpPr>
          <p:cNvPr name="Group 24" id="24"/>
          <p:cNvGrpSpPr/>
          <p:nvPr/>
        </p:nvGrpSpPr>
        <p:grpSpPr>
          <a:xfrm rot="0">
            <a:off x="10313418" y="4810707"/>
            <a:ext cx="4897019" cy="954058"/>
            <a:chOff x="0" y="0"/>
            <a:chExt cx="1289750" cy="251274"/>
          </a:xfrm>
        </p:grpSpPr>
        <p:sp>
          <p:nvSpPr>
            <p:cNvPr name="Freeform 25" id="25"/>
            <p:cNvSpPr/>
            <p:nvPr/>
          </p:nvSpPr>
          <p:spPr>
            <a:xfrm flipH="false" flipV="false" rot="0">
              <a:off x="0" y="0"/>
              <a:ext cx="1289750" cy="251274"/>
            </a:xfrm>
            <a:custGeom>
              <a:avLst/>
              <a:gdLst/>
              <a:ahLst/>
              <a:cxnLst/>
              <a:rect r="r" b="b" t="t" l="l"/>
              <a:pathLst>
                <a:path h="251274" w="1289750">
                  <a:moveTo>
                    <a:pt x="0" y="0"/>
                  </a:moveTo>
                  <a:lnTo>
                    <a:pt x="1289750" y="0"/>
                  </a:lnTo>
                  <a:lnTo>
                    <a:pt x="1289750" y="251274"/>
                  </a:lnTo>
                  <a:lnTo>
                    <a:pt x="0" y="251274"/>
                  </a:lnTo>
                  <a:close/>
                </a:path>
              </a:pathLst>
            </a:custGeom>
            <a:solidFill>
              <a:srgbClr val="F1EDE9"/>
            </a:solidFill>
          </p:spPr>
        </p:sp>
        <p:sp>
          <p:nvSpPr>
            <p:cNvPr name="TextBox 26" id="26"/>
            <p:cNvSpPr txBox="true"/>
            <p:nvPr/>
          </p:nvSpPr>
          <p:spPr>
            <a:xfrm>
              <a:off x="0" y="-47625"/>
              <a:ext cx="1289750" cy="298899"/>
            </a:xfrm>
            <a:prstGeom prst="rect">
              <a:avLst/>
            </a:prstGeom>
          </p:spPr>
          <p:txBody>
            <a:bodyPr anchor="ctr" rtlCol="false" tIns="50800" lIns="50800" bIns="50800" rIns="50800"/>
            <a:lstStyle/>
            <a:p>
              <a:pPr algn="ctr">
                <a:lnSpc>
                  <a:spcPts val="2800"/>
                </a:lnSpc>
              </a:pPr>
            </a:p>
          </p:txBody>
        </p:sp>
      </p:grpSp>
      <p:sp>
        <p:nvSpPr>
          <p:cNvPr name="TextBox 27" id="27"/>
          <p:cNvSpPr txBox="true"/>
          <p:nvPr/>
        </p:nvSpPr>
        <p:spPr>
          <a:xfrm rot="0">
            <a:off x="10313418" y="4801820"/>
            <a:ext cx="1135110" cy="929037"/>
          </a:xfrm>
          <a:prstGeom prst="rect">
            <a:avLst/>
          </a:prstGeom>
        </p:spPr>
        <p:txBody>
          <a:bodyPr anchor="t" rtlCol="false" tIns="0" lIns="0" bIns="0" rIns="0">
            <a:spAutoFit/>
          </a:bodyPr>
          <a:lstStyle/>
          <a:p>
            <a:pPr algn="ctr">
              <a:lnSpc>
                <a:spcPts val="7593"/>
              </a:lnSpc>
            </a:pPr>
            <a:r>
              <a:rPr lang="en-US" sz="5423">
                <a:solidFill>
                  <a:srgbClr val="504C44">
                    <a:alpha val="41961"/>
                  </a:srgbClr>
                </a:solidFill>
                <a:latin typeface="Inter"/>
              </a:rPr>
              <a:t>06</a:t>
            </a:r>
          </a:p>
        </p:txBody>
      </p:sp>
      <p:grpSp>
        <p:nvGrpSpPr>
          <p:cNvPr name="Group 28" id="28"/>
          <p:cNvGrpSpPr/>
          <p:nvPr/>
        </p:nvGrpSpPr>
        <p:grpSpPr>
          <a:xfrm rot="0">
            <a:off x="10313418" y="5955265"/>
            <a:ext cx="4897019" cy="954058"/>
            <a:chOff x="0" y="0"/>
            <a:chExt cx="1289750" cy="251274"/>
          </a:xfrm>
        </p:grpSpPr>
        <p:sp>
          <p:nvSpPr>
            <p:cNvPr name="Freeform 29" id="29"/>
            <p:cNvSpPr/>
            <p:nvPr/>
          </p:nvSpPr>
          <p:spPr>
            <a:xfrm flipH="false" flipV="false" rot="0">
              <a:off x="0" y="0"/>
              <a:ext cx="1289750" cy="251274"/>
            </a:xfrm>
            <a:custGeom>
              <a:avLst/>
              <a:gdLst/>
              <a:ahLst/>
              <a:cxnLst/>
              <a:rect r="r" b="b" t="t" l="l"/>
              <a:pathLst>
                <a:path h="251274" w="1289750">
                  <a:moveTo>
                    <a:pt x="0" y="0"/>
                  </a:moveTo>
                  <a:lnTo>
                    <a:pt x="1289750" y="0"/>
                  </a:lnTo>
                  <a:lnTo>
                    <a:pt x="1289750" y="251274"/>
                  </a:lnTo>
                  <a:lnTo>
                    <a:pt x="0" y="251274"/>
                  </a:lnTo>
                  <a:close/>
                </a:path>
              </a:pathLst>
            </a:custGeom>
            <a:solidFill>
              <a:srgbClr val="F1EDE9"/>
            </a:solidFill>
          </p:spPr>
        </p:sp>
        <p:sp>
          <p:nvSpPr>
            <p:cNvPr name="TextBox 30" id="30"/>
            <p:cNvSpPr txBox="true"/>
            <p:nvPr/>
          </p:nvSpPr>
          <p:spPr>
            <a:xfrm>
              <a:off x="0" y="-47625"/>
              <a:ext cx="1289750" cy="298899"/>
            </a:xfrm>
            <a:prstGeom prst="rect">
              <a:avLst/>
            </a:prstGeom>
          </p:spPr>
          <p:txBody>
            <a:bodyPr anchor="ctr" rtlCol="false" tIns="50800" lIns="50800" bIns="50800" rIns="50800"/>
            <a:lstStyle/>
            <a:p>
              <a:pPr algn="ctr">
                <a:lnSpc>
                  <a:spcPts val="2800"/>
                </a:lnSpc>
              </a:pPr>
            </a:p>
          </p:txBody>
        </p:sp>
      </p:grpSp>
      <p:sp>
        <p:nvSpPr>
          <p:cNvPr name="TextBox 31" id="31"/>
          <p:cNvSpPr txBox="true"/>
          <p:nvPr/>
        </p:nvSpPr>
        <p:spPr>
          <a:xfrm rot="0">
            <a:off x="10313418" y="5915387"/>
            <a:ext cx="1135110" cy="929037"/>
          </a:xfrm>
          <a:prstGeom prst="rect">
            <a:avLst/>
          </a:prstGeom>
        </p:spPr>
        <p:txBody>
          <a:bodyPr anchor="t" rtlCol="false" tIns="0" lIns="0" bIns="0" rIns="0">
            <a:spAutoFit/>
          </a:bodyPr>
          <a:lstStyle/>
          <a:p>
            <a:pPr algn="ctr">
              <a:lnSpc>
                <a:spcPts val="7593"/>
              </a:lnSpc>
            </a:pPr>
            <a:r>
              <a:rPr lang="en-US" sz="5423">
                <a:solidFill>
                  <a:srgbClr val="504C44">
                    <a:alpha val="41961"/>
                  </a:srgbClr>
                </a:solidFill>
                <a:latin typeface="Inter"/>
              </a:rPr>
              <a:t>07</a:t>
            </a:r>
          </a:p>
        </p:txBody>
      </p:sp>
      <p:sp>
        <p:nvSpPr>
          <p:cNvPr name="TextBox 32" id="32"/>
          <p:cNvSpPr txBox="true"/>
          <p:nvPr/>
        </p:nvSpPr>
        <p:spPr>
          <a:xfrm rot="0">
            <a:off x="11931015" y="3862731"/>
            <a:ext cx="5827114" cy="530861"/>
          </a:xfrm>
          <a:prstGeom prst="rect">
            <a:avLst/>
          </a:prstGeom>
        </p:spPr>
        <p:txBody>
          <a:bodyPr anchor="t" rtlCol="false" tIns="0" lIns="0" bIns="0" rIns="0">
            <a:spAutoFit/>
          </a:bodyPr>
          <a:lstStyle/>
          <a:p>
            <a:pPr>
              <a:lnSpc>
                <a:spcPts val="4339"/>
              </a:lnSpc>
            </a:pPr>
            <a:r>
              <a:rPr lang="en-US" sz="3099">
                <a:solidFill>
                  <a:srgbClr val="504C44"/>
                </a:solidFill>
                <a:latin typeface="Inter"/>
              </a:rPr>
              <a:t>Orders Table</a:t>
            </a:r>
          </a:p>
        </p:txBody>
      </p:sp>
      <p:sp>
        <p:nvSpPr>
          <p:cNvPr name="TextBox 33" id="33"/>
          <p:cNvSpPr txBox="true"/>
          <p:nvPr/>
        </p:nvSpPr>
        <p:spPr>
          <a:xfrm rot="0">
            <a:off x="3794281" y="5043798"/>
            <a:ext cx="5827114" cy="530861"/>
          </a:xfrm>
          <a:prstGeom prst="rect">
            <a:avLst/>
          </a:prstGeom>
        </p:spPr>
        <p:txBody>
          <a:bodyPr anchor="t" rtlCol="false" tIns="0" lIns="0" bIns="0" rIns="0">
            <a:spAutoFit/>
          </a:bodyPr>
          <a:lstStyle/>
          <a:p>
            <a:pPr>
              <a:lnSpc>
                <a:spcPts val="4339"/>
              </a:lnSpc>
            </a:pPr>
            <a:r>
              <a:rPr lang="en-US" sz="3099">
                <a:solidFill>
                  <a:srgbClr val="504C44"/>
                </a:solidFill>
                <a:latin typeface="Inter"/>
              </a:rPr>
              <a:t>Crew Table</a:t>
            </a:r>
          </a:p>
        </p:txBody>
      </p:sp>
      <p:sp>
        <p:nvSpPr>
          <p:cNvPr name="TextBox 34" id="34"/>
          <p:cNvSpPr txBox="true"/>
          <p:nvPr/>
        </p:nvSpPr>
        <p:spPr>
          <a:xfrm rot="0">
            <a:off x="11931015" y="5036211"/>
            <a:ext cx="5827114" cy="530861"/>
          </a:xfrm>
          <a:prstGeom prst="rect">
            <a:avLst/>
          </a:prstGeom>
        </p:spPr>
        <p:txBody>
          <a:bodyPr anchor="t" rtlCol="false" tIns="0" lIns="0" bIns="0" rIns="0">
            <a:spAutoFit/>
          </a:bodyPr>
          <a:lstStyle/>
          <a:p>
            <a:pPr>
              <a:lnSpc>
                <a:spcPts val="4339"/>
              </a:lnSpc>
            </a:pPr>
            <a:r>
              <a:rPr lang="en-US" sz="3099">
                <a:solidFill>
                  <a:srgbClr val="504C44"/>
                </a:solidFill>
                <a:latin typeface="Inter"/>
              </a:rPr>
              <a:t>Payment Table</a:t>
            </a:r>
          </a:p>
        </p:txBody>
      </p:sp>
      <p:sp>
        <p:nvSpPr>
          <p:cNvPr name="TextBox 35" id="35"/>
          <p:cNvSpPr txBox="true"/>
          <p:nvPr/>
        </p:nvSpPr>
        <p:spPr>
          <a:xfrm rot="0">
            <a:off x="3794281" y="6198423"/>
            <a:ext cx="5827114" cy="530861"/>
          </a:xfrm>
          <a:prstGeom prst="rect">
            <a:avLst/>
          </a:prstGeom>
        </p:spPr>
        <p:txBody>
          <a:bodyPr anchor="t" rtlCol="false" tIns="0" lIns="0" bIns="0" rIns="0">
            <a:spAutoFit/>
          </a:bodyPr>
          <a:lstStyle/>
          <a:p>
            <a:pPr>
              <a:lnSpc>
                <a:spcPts val="4339"/>
              </a:lnSpc>
            </a:pPr>
            <a:r>
              <a:rPr lang="en-US" sz="3099">
                <a:solidFill>
                  <a:srgbClr val="504C44"/>
                </a:solidFill>
                <a:latin typeface="Inter"/>
              </a:rPr>
              <a:t>Menu Table</a:t>
            </a:r>
          </a:p>
        </p:txBody>
      </p:sp>
      <p:sp>
        <p:nvSpPr>
          <p:cNvPr name="TextBox 36" id="36"/>
          <p:cNvSpPr txBox="true"/>
          <p:nvPr/>
        </p:nvSpPr>
        <p:spPr>
          <a:xfrm rot="0">
            <a:off x="3794281" y="7274492"/>
            <a:ext cx="5827114" cy="530861"/>
          </a:xfrm>
          <a:prstGeom prst="rect">
            <a:avLst/>
          </a:prstGeom>
        </p:spPr>
        <p:txBody>
          <a:bodyPr anchor="t" rtlCol="false" tIns="0" lIns="0" bIns="0" rIns="0">
            <a:spAutoFit/>
          </a:bodyPr>
          <a:lstStyle/>
          <a:p>
            <a:pPr>
              <a:lnSpc>
                <a:spcPts val="4339"/>
              </a:lnSpc>
            </a:pPr>
            <a:r>
              <a:rPr lang="en-US" sz="3099">
                <a:solidFill>
                  <a:srgbClr val="504C44"/>
                </a:solidFill>
                <a:latin typeface="Inter"/>
              </a:rPr>
              <a:t>Food Table</a:t>
            </a:r>
          </a:p>
        </p:txBody>
      </p:sp>
      <p:sp>
        <p:nvSpPr>
          <p:cNvPr name="TextBox 37" id="37"/>
          <p:cNvSpPr txBox="true"/>
          <p:nvPr/>
        </p:nvSpPr>
        <p:spPr>
          <a:xfrm rot="0">
            <a:off x="11931015" y="6133526"/>
            <a:ext cx="5827114" cy="530861"/>
          </a:xfrm>
          <a:prstGeom prst="rect">
            <a:avLst/>
          </a:prstGeom>
        </p:spPr>
        <p:txBody>
          <a:bodyPr anchor="t" rtlCol="false" tIns="0" lIns="0" bIns="0" rIns="0">
            <a:spAutoFit/>
          </a:bodyPr>
          <a:lstStyle/>
          <a:p>
            <a:pPr>
              <a:lnSpc>
                <a:spcPts val="4339"/>
              </a:lnSpc>
            </a:pPr>
            <a:r>
              <a:rPr lang="en-US" sz="3099">
                <a:solidFill>
                  <a:srgbClr val="504C44"/>
                </a:solidFill>
                <a:latin typeface="Inter"/>
              </a:rPr>
              <a:t>Bill Table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824490" y="2911785"/>
            <a:ext cx="16230600" cy="5709591"/>
            <a:chOff x="0" y="0"/>
            <a:chExt cx="4274726" cy="1503761"/>
          </a:xfrm>
        </p:grpSpPr>
        <p:sp>
          <p:nvSpPr>
            <p:cNvPr name="Freeform 3" id="3"/>
            <p:cNvSpPr/>
            <p:nvPr/>
          </p:nvSpPr>
          <p:spPr>
            <a:xfrm flipH="false" flipV="false" rot="0">
              <a:off x="0" y="0"/>
              <a:ext cx="4274726" cy="1503761"/>
            </a:xfrm>
            <a:custGeom>
              <a:avLst/>
              <a:gdLst/>
              <a:ahLst/>
              <a:cxnLst/>
              <a:rect r="r" b="b" t="t" l="l"/>
              <a:pathLst>
                <a:path h="1503761" w="4274726">
                  <a:moveTo>
                    <a:pt x="0" y="0"/>
                  </a:moveTo>
                  <a:lnTo>
                    <a:pt x="4274726" y="0"/>
                  </a:lnTo>
                  <a:lnTo>
                    <a:pt x="4274726" y="1503761"/>
                  </a:lnTo>
                  <a:lnTo>
                    <a:pt x="0" y="1503761"/>
                  </a:lnTo>
                  <a:close/>
                </a:path>
              </a:pathLst>
            </a:custGeom>
            <a:solidFill>
              <a:srgbClr val="F1EDE9"/>
            </a:solidFill>
          </p:spPr>
        </p:sp>
        <p:sp>
          <p:nvSpPr>
            <p:cNvPr name="TextBox 4" id="4"/>
            <p:cNvSpPr txBox="true"/>
            <p:nvPr/>
          </p:nvSpPr>
          <p:spPr>
            <a:xfrm>
              <a:off x="0" y="-47625"/>
              <a:ext cx="4274726" cy="1551386"/>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194630" y="3125359"/>
            <a:ext cx="7317254" cy="5225027"/>
            <a:chOff x="0" y="0"/>
            <a:chExt cx="9756338" cy="6966702"/>
          </a:xfrm>
        </p:grpSpPr>
        <p:pic>
          <p:nvPicPr>
            <p:cNvPr name="Picture 6" id="6"/>
            <p:cNvPicPr>
              <a:picLocks noChangeAspect="true"/>
            </p:cNvPicPr>
            <p:nvPr/>
          </p:nvPicPr>
          <p:blipFill>
            <a:blip r:embed="rId2"/>
            <a:srcRect l="5792" t="4091" r="48764" b="1082"/>
            <a:stretch>
              <a:fillRect/>
            </a:stretch>
          </p:blipFill>
          <p:spPr>
            <a:xfrm flipH="false" flipV="false">
              <a:off x="0" y="0"/>
              <a:ext cx="9756338" cy="6966702"/>
            </a:xfrm>
            <a:prstGeom prst="rect">
              <a:avLst/>
            </a:prstGeom>
          </p:spPr>
        </p:pic>
      </p:grpSp>
      <p:grpSp>
        <p:nvGrpSpPr>
          <p:cNvPr name="Group 7" id="7"/>
          <p:cNvGrpSpPr/>
          <p:nvPr/>
        </p:nvGrpSpPr>
        <p:grpSpPr>
          <a:xfrm rot="0">
            <a:off x="9868187" y="3125359"/>
            <a:ext cx="6893803" cy="5225027"/>
            <a:chOff x="0" y="0"/>
            <a:chExt cx="9191738" cy="6966702"/>
          </a:xfrm>
        </p:grpSpPr>
        <p:pic>
          <p:nvPicPr>
            <p:cNvPr name="Picture 8" id="8"/>
            <p:cNvPicPr>
              <a:picLocks noChangeAspect="true"/>
            </p:cNvPicPr>
            <p:nvPr/>
          </p:nvPicPr>
          <p:blipFill>
            <a:blip r:embed="rId3"/>
            <a:srcRect l="594" t="0" r="19157" b="0"/>
            <a:stretch>
              <a:fillRect/>
            </a:stretch>
          </p:blipFill>
          <p:spPr>
            <a:xfrm flipH="false" flipV="false">
              <a:off x="0" y="0"/>
              <a:ext cx="9191738" cy="6966702"/>
            </a:xfrm>
            <a:prstGeom prst="rect">
              <a:avLst/>
            </a:prstGeom>
          </p:spPr>
        </p:pic>
      </p:grpSp>
      <p:grpSp>
        <p:nvGrpSpPr>
          <p:cNvPr name="Group 9" id="9"/>
          <p:cNvGrpSpPr/>
          <p:nvPr/>
        </p:nvGrpSpPr>
        <p:grpSpPr>
          <a:xfrm rot="0">
            <a:off x="859985" y="-2055657"/>
            <a:ext cx="9008202" cy="3086100"/>
            <a:chOff x="0" y="0"/>
            <a:chExt cx="2372531" cy="812800"/>
          </a:xfrm>
        </p:grpSpPr>
        <p:sp>
          <p:nvSpPr>
            <p:cNvPr name="Freeform 10" id="10"/>
            <p:cNvSpPr/>
            <p:nvPr/>
          </p:nvSpPr>
          <p:spPr>
            <a:xfrm flipH="false" flipV="false" rot="0">
              <a:off x="0" y="0"/>
              <a:ext cx="2372531" cy="812800"/>
            </a:xfrm>
            <a:custGeom>
              <a:avLst/>
              <a:gdLst/>
              <a:ahLst/>
              <a:cxnLst/>
              <a:rect r="r" b="b" t="t" l="l"/>
              <a:pathLst>
                <a:path h="812800" w="2372531">
                  <a:moveTo>
                    <a:pt x="0" y="0"/>
                  </a:moveTo>
                  <a:lnTo>
                    <a:pt x="2372531" y="0"/>
                  </a:lnTo>
                  <a:lnTo>
                    <a:pt x="2372531" y="812800"/>
                  </a:lnTo>
                  <a:lnTo>
                    <a:pt x="0" y="812800"/>
                  </a:lnTo>
                  <a:close/>
                </a:path>
              </a:pathLst>
            </a:custGeom>
            <a:solidFill>
              <a:srgbClr val="958A84"/>
            </a:solidFill>
          </p:spPr>
        </p:sp>
        <p:sp>
          <p:nvSpPr>
            <p:cNvPr name="TextBox 11" id="11"/>
            <p:cNvSpPr txBox="true"/>
            <p:nvPr/>
          </p:nvSpPr>
          <p:spPr>
            <a:xfrm>
              <a:off x="0" y="-47625"/>
              <a:ext cx="2372531" cy="860425"/>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16238248" y="9258300"/>
            <a:ext cx="9008202" cy="3086100"/>
            <a:chOff x="0" y="0"/>
            <a:chExt cx="2372531" cy="812800"/>
          </a:xfrm>
        </p:grpSpPr>
        <p:sp>
          <p:nvSpPr>
            <p:cNvPr name="Freeform 13" id="13"/>
            <p:cNvSpPr/>
            <p:nvPr/>
          </p:nvSpPr>
          <p:spPr>
            <a:xfrm flipH="false" flipV="false" rot="0">
              <a:off x="0" y="0"/>
              <a:ext cx="2372531" cy="812800"/>
            </a:xfrm>
            <a:custGeom>
              <a:avLst/>
              <a:gdLst/>
              <a:ahLst/>
              <a:cxnLst/>
              <a:rect r="r" b="b" t="t" l="l"/>
              <a:pathLst>
                <a:path h="812800" w="2372531">
                  <a:moveTo>
                    <a:pt x="0" y="0"/>
                  </a:moveTo>
                  <a:lnTo>
                    <a:pt x="2372531" y="0"/>
                  </a:lnTo>
                  <a:lnTo>
                    <a:pt x="2372531" y="812800"/>
                  </a:lnTo>
                  <a:lnTo>
                    <a:pt x="0" y="812800"/>
                  </a:lnTo>
                  <a:close/>
                </a:path>
              </a:pathLst>
            </a:custGeom>
            <a:solidFill>
              <a:srgbClr val="958A84"/>
            </a:solidFill>
          </p:spPr>
        </p:sp>
        <p:sp>
          <p:nvSpPr>
            <p:cNvPr name="TextBox 14" id="14"/>
            <p:cNvSpPr txBox="true"/>
            <p:nvPr/>
          </p:nvSpPr>
          <p:spPr>
            <a:xfrm>
              <a:off x="0" y="-47625"/>
              <a:ext cx="2372531" cy="860425"/>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824490" y="1601943"/>
            <a:ext cx="9676151" cy="669925"/>
          </a:xfrm>
          <a:prstGeom prst="rect">
            <a:avLst/>
          </a:prstGeom>
        </p:spPr>
        <p:txBody>
          <a:bodyPr anchor="t" rtlCol="false" tIns="0" lIns="0" bIns="0" rIns="0">
            <a:spAutoFit/>
          </a:bodyPr>
          <a:lstStyle/>
          <a:p>
            <a:pPr>
              <a:lnSpc>
                <a:spcPts val="5599"/>
              </a:lnSpc>
            </a:pPr>
            <a:r>
              <a:rPr lang="en-US" sz="3999" spc="799">
                <a:solidFill>
                  <a:srgbClr val="504C44"/>
                </a:solidFill>
                <a:latin typeface="Baskerville Display PT"/>
              </a:rPr>
              <a:t>TABLES (MENU, CREW)</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824490" y="2911785"/>
            <a:ext cx="16230600" cy="5709591"/>
            <a:chOff x="0" y="0"/>
            <a:chExt cx="4274726" cy="1503761"/>
          </a:xfrm>
        </p:grpSpPr>
        <p:sp>
          <p:nvSpPr>
            <p:cNvPr name="Freeform 3" id="3"/>
            <p:cNvSpPr/>
            <p:nvPr/>
          </p:nvSpPr>
          <p:spPr>
            <a:xfrm flipH="false" flipV="false" rot="0">
              <a:off x="0" y="0"/>
              <a:ext cx="4274726" cy="1503761"/>
            </a:xfrm>
            <a:custGeom>
              <a:avLst/>
              <a:gdLst/>
              <a:ahLst/>
              <a:cxnLst/>
              <a:rect r="r" b="b" t="t" l="l"/>
              <a:pathLst>
                <a:path h="1503761" w="4274726">
                  <a:moveTo>
                    <a:pt x="0" y="0"/>
                  </a:moveTo>
                  <a:lnTo>
                    <a:pt x="4274726" y="0"/>
                  </a:lnTo>
                  <a:lnTo>
                    <a:pt x="4274726" y="1503761"/>
                  </a:lnTo>
                  <a:lnTo>
                    <a:pt x="0" y="1503761"/>
                  </a:lnTo>
                  <a:close/>
                </a:path>
              </a:pathLst>
            </a:custGeom>
            <a:solidFill>
              <a:srgbClr val="F1EDE9"/>
            </a:solidFill>
          </p:spPr>
        </p:sp>
        <p:sp>
          <p:nvSpPr>
            <p:cNvPr name="TextBox 4" id="4"/>
            <p:cNvSpPr txBox="true"/>
            <p:nvPr/>
          </p:nvSpPr>
          <p:spPr>
            <a:xfrm>
              <a:off x="0" y="-47625"/>
              <a:ext cx="4274726" cy="1551386"/>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496935" y="3884604"/>
            <a:ext cx="5004006" cy="3871673"/>
            <a:chOff x="0" y="0"/>
            <a:chExt cx="6672008" cy="5162231"/>
          </a:xfrm>
        </p:grpSpPr>
        <p:pic>
          <p:nvPicPr>
            <p:cNvPr name="Picture 6" id="6"/>
            <p:cNvPicPr>
              <a:picLocks noChangeAspect="true"/>
            </p:cNvPicPr>
            <p:nvPr/>
          </p:nvPicPr>
          <p:blipFill>
            <a:blip r:embed="rId2"/>
            <a:srcRect l="7839" t="1238" r="48554" b="18328"/>
            <a:stretch>
              <a:fillRect/>
            </a:stretch>
          </p:blipFill>
          <p:spPr>
            <a:xfrm flipH="false" flipV="false">
              <a:off x="0" y="0"/>
              <a:ext cx="6672008" cy="5162231"/>
            </a:xfrm>
            <a:prstGeom prst="rect">
              <a:avLst/>
            </a:prstGeom>
          </p:spPr>
        </p:pic>
      </p:grpSp>
      <p:grpSp>
        <p:nvGrpSpPr>
          <p:cNvPr name="Group 7" id="7"/>
          <p:cNvGrpSpPr/>
          <p:nvPr/>
        </p:nvGrpSpPr>
        <p:grpSpPr>
          <a:xfrm rot="0">
            <a:off x="6815266" y="3884604"/>
            <a:ext cx="4657469" cy="3763955"/>
            <a:chOff x="0" y="0"/>
            <a:chExt cx="6209958" cy="5018606"/>
          </a:xfrm>
        </p:grpSpPr>
        <p:pic>
          <p:nvPicPr>
            <p:cNvPr name="Picture 8" id="8"/>
            <p:cNvPicPr>
              <a:picLocks noChangeAspect="true"/>
            </p:cNvPicPr>
            <p:nvPr/>
          </p:nvPicPr>
          <p:blipFill>
            <a:blip r:embed="rId3"/>
            <a:srcRect l="453" t="0" r="27285" b="0"/>
            <a:stretch>
              <a:fillRect/>
            </a:stretch>
          </p:blipFill>
          <p:spPr>
            <a:xfrm flipH="false" flipV="false">
              <a:off x="0" y="0"/>
              <a:ext cx="6209958" cy="5018606"/>
            </a:xfrm>
            <a:prstGeom prst="rect">
              <a:avLst/>
            </a:prstGeom>
          </p:spPr>
        </p:pic>
      </p:grpSp>
      <p:grpSp>
        <p:nvGrpSpPr>
          <p:cNvPr name="Group 9" id="9"/>
          <p:cNvGrpSpPr/>
          <p:nvPr/>
        </p:nvGrpSpPr>
        <p:grpSpPr>
          <a:xfrm rot="0">
            <a:off x="824490" y="-2057400"/>
            <a:ext cx="9008202" cy="3086100"/>
            <a:chOff x="0" y="0"/>
            <a:chExt cx="2372531" cy="812800"/>
          </a:xfrm>
        </p:grpSpPr>
        <p:sp>
          <p:nvSpPr>
            <p:cNvPr name="Freeform 10" id="10"/>
            <p:cNvSpPr/>
            <p:nvPr/>
          </p:nvSpPr>
          <p:spPr>
            <a:xfrm flipH="false" flipV="false" rot="0">
              <a:off x="0" y="0"/>
              <a:ext cx="2372531" cy="812800"/>
            </a:xfrm>
            <a:custGeom>
              <a:avLst/>
              <a:gdLst/>
              <a:ahLst/>
              <a:cxnLst/>
              <a:rect r="r" b="b" t="t" l="l"/>
              <a:pathLst>
                <a:path h="812800" w="2372531">
                  <a:moveTo>
                    <a:pt x="0" y="0"/>
                  </a:moveTo>
                  <a:lnTo>
                    <a:pt x="2372531" y="0"/>
                  </a:lnTo>
                  <a:lnTo>
                    <a:pt x="2372531" y="812800"/>
                  </a:lnTo>
                  <a:lnTo>
                    <a:pt x="0" y="812800"/>
                  </a:lnTo>
                  <a:close/>
                </a:path>
              </a:pathLst>
            </a:custGeom>
            <a:solidFill>
              <a:srgbClr val="958A84"/>
            </a:solidFill>
          </p:spPr>
        </p:sp>
        <p:sp>
          <p:nvSpPr>
            <p:cNvPr name="TextBox 11" id="11"/>
            <p:cNvSpPr txBox="true"/>
            <p:nvPr/>
          </p:nvSpPr>
          <p:spPr>
            <a:xfrm>
              <a:off x="0" y="-47625"/>
              <a:ext cx="2372531" cy="860425"/>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16238248" y="9258300"/>
            <a:ext cx="9008202" cy="3086100"/>
            <a:chOff x="0" y="0"/>
            <a:chExt cx="2372531" cy="812800"/>
          </a:xfrm>
        </p:grpSpPr>
        <p:sp>
          <p:nvSpPr>
            <p:cNvPr name="Freeform 13" id="13"/>
            <p:cNvSpPr/>
            <p:nvPr/>
          </p:nvSpPr>
          <p:spPr>
            <a:xfrm flipH="false" flipV="false" rot="0">
              <a:off x="0" y="0"/>
              <a:ext cx="2372531" cy="812800"/>
            </a:xfrm>
            <a:custGeom>
              <a:avLst/>
              <a:gdLst/>
              <a:ahLst/>
              <a:cxnLst/>
              <a:rect r="r" b="b" t="t" l="l"/>
              <a:pathLst>
                <a:path h="812800" w="2372531">
                  <a:moveTo>
                    <a:pt x="0" y="0"/>
                  </a:moveTo>
                  <a:lnTo>
                    <a:pt x="2372531" y="0"/>
                  </a:lnTo>
                  <a:lnTo>
                    <a:pt x="2372531" y="812800"/>
                  </a:lnTo>
                  <a:lnTo>
                    <a:pt x="0" y="812800"/>
                  </a:lnTo>
                  <a:close/>
                </a:path>
              </a:pathLst>
            </a:custGeom>
            <a:solidFill>
              <a:srgbClr val="958A84"/>
            </a:solidFill>
          </p:spPr>
        </p:sp>
        <p:sp>
          <p:nvSpPr>
            <p:cNvPr name="TextBox 14" id="14"/>
            <p:cNvSpPr txBox="true"/>
            <p:nvPr/>
          </p:nvSpPr>
          <p:spPr>
            <a:xfrm>
              <a:off x="0" y="-47625"/>
              <a:ext cx="2372531" cy="860425"/>
            </a:xfrm>
            <a:prstGeom prst="rect">
              <a:avLst/>
            </a:prstGeom>
          </p:spPr>
          <p:txBody>
            <a:bodyPr anchor="ctr" rtlCol="false" tIns="50800" lIns="50800" bIns="50800" rIns="50800"/>
            <a:lstStyle/>
            <a:p>
              <a:pPr algn="ctr">
                <a:lnSpc>
                  <a:spcPts val="2800"/>
                </a:lnSpc>
              </a:pPr>
            </a:p>
          </p:txBody>
        </p:sp>
      </p:grpSp>
      <p:grpSp>
        <p:nvGrpSpPr>
          <p:cNvPr name="Group 15" id="15"/>
          <p:cNvGrpSpPr/>
          <p:nvPr/>
        </p:nvGrpSpPr>
        <p:grpSpPr>
          <a:xfrm rot="0">
            <a:off x="11783240" y="3884604"/>
            <a:ext cx="4657469" cy="3763955"/>
            <a:chOff x="0" y="0"/>
            <a:chExt cx="6209958" cy="5018606"/>
          </a:xfrm>
        </p:grpSpPr>
        <p:pic>
          <p:nvPicPr>
            <p:cNvPr name="Picture 16" id="16"/>
            <p:cNvPicPr>
              <a:picLocks noChangeAspect="true"/>
            </p:cNvPicPr>
            <p:nvPr/>
          </p:nvPicPr>
          <p:blipFill>
            <a:blip r:embed="rId4"/>
            <a:srcRect l="1988" t="0" r="56559" b="4679"/>
            <a:stretch>
              <a:fillRect/>
            </a:stretch>
          </p:blipFill>
          <p:spPr>
            <a:xfrm flipH="false" flipV="false">
              <a:off x="0" y="0"/>
              <a:ext cx="6209958" cy="5018606"/>
            </a:xfrm>
            <a:prstGeom prst="rect">
              <a:avLst/>
            </a:prstGeom>
          </p:spPr>
        </p:pic>
      </p:grpSp>
      <p:sp>
        <p:nvSpPr>
          <p:cNvPr name="TextBox 17" id="17"/>
          <p:cNvSpPr txBox="true"/>
          <p:nvPr/>
        </p:nvSpPr>
        <p:spPr>
          <a:xfrm rot="0">
            <a:off x="824490" y="1249518"/>
            <a:ext cx="9676151" cy="1374775"/>
          </a:xfrm>
          <a:prstGeom prst="rect">
            <a:avLst/>
          </a:prstGeom>
        </p:spPr>
        <p:txBody>
          <a:bodyPr anchor="t" rtlCol="false" tIns="0" lIns="0" bIns="0" rIns="0">
            <a:spAutoFit/>
          </a:bodyPr>
          <a:lstStyle/>
          <a:p>
            <a:pPr>
              <a:lnSpc>
                <a:spcPts val="5599"/>
              </a:lnSpc>
            </a:pPr>
            <a:r>
              <a:rPr lang="en-US" sz="3999" spc="799">
                <a:solidFill>
                  <a:srgbClr val="504C44"/>
                </a:solidFill>
                <a:latin typeface="Baskerville Display PT"/>
              </a:rPr>
              <a:t>TABLES (CUSTOMER, FOOD, ORDERS)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824490" y="2911785"/>
            <a:ext cx="16230600" cy="5709591"/>
            <a:chOff x="0" y="0"/>
            <a:chExt cx="4274726" cy="1503761"/>
          </a:xfrm>
        </p:grpSpPr>
        <p:sp>
          <p:nvSpPr>
            <p:cNvPr name="Freeform 3" id="3"/>
            <p:cNvSpPr/>
            <p:nvPr/>
          </p:nvSpPr>
          <p:spPr>
            <a:xfrm flipH="false" flipV="false" rot="0">
              <a:off x="0" y="0"/>
              <a:ext cx="4274726" cy="1503761"/>
            </a:xfrm>
            <a:custGeom>
              <a:avLst/>
              <a:gdLst/>
              <a:ahLst/>
              <a:cxnLst/>
              <a:rect r="r" b="b" t="t" l="l"/>
              <a:pathLst>
                <a:path h="1503761" w="4274726">
                  <a:moveTo>
                    <a:pt x="0" y="0"/>
                  </a:moveTo>
                  <a:lnTo>
                    <a:pt x="4274726" y="0"/>
                  </a:lnTo>
                  <a:lnTo>
                    <a:pt x="4274726" y="1503761"/>
                  </a:lnTo>
                  <a:lnTo>
                    <a:pt x="0" y="1503761"/>
                  </a:lnTo>
                  <a:close/>
                </a:path>
              </a:pathLst>
            </a:custGeom>
            <a:solidFill>
              <a:srgbClr val="F1EDE9"/>
            </a:solidFill>
          </p:spPr>
        </p:sp>
        <p:sp>
          <p:nvSpPr>
            <p:cNvPr name="TextBox 4" id="4"/>
            <p:cNvSpPr txBox="true"/>
            <p:nvPr/>
          </p:nvSpPr>
          <p:spPr>
            <a:xfrm>
              <a:off x="0" y="-47625"/>
              <a:ext cx="4274726" cy="1551386"/>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194630" y="3125359"/>
            <a:ext cx="7317254" cy="5225027"/>
            <a:chOff x="0" y="0"/>
            <a:chExt cx="9756338" cy="6966702"/>
          </a:xfrm>
        </p:grpSpPr>
        <p:pic>
          <p:nvPicPr>
            <p:cNvPr name="Picture 6" id="6"/>
            <p:cNvPicPr>
              <a:picLocks noChangeAspect="true"/>
            </p:cNvPicPr>
            <p:nvPr/>
          </p:nvPicPr>
          <p:blipFill>
            <a:blip r:embed="rId2"/>
            <a:srcRect l="8122" t="9068" r="43779" b="1530"/>
            <a:stretch>
              <a:fillRect/>
            </a:stretch>
          </p:blipFill>
          <p:spPr>
            <a:xfrm flipH="false" flipV="false">
              <a:off x="0" y="0"/>
              <a:ext cx="9756338" cy="6966702"/>
            </a:xfrm>
            <a:prstGeom prst="rect">
              <a:avLst/>
            </a:prstGeom>
          </p:spPr>
        </p:pic>
      </p:grpSp>
      <p:grpSp>
        <p:nvGrpSpPr>
          <p:cNvPr name="Group 7" id="7"/>
          <p:cNvGrpSpPr/>
          <p:nvPr/>
        </p:nvGrpSpPr>
        <p:grpSpPr>
          <a:xfrm rot="0">
            <a:off x="9868187" y="3125359"/>
            <a:ext cx="6893803" cy="5225027"/>
            <a:chOff x="0" y="0"/>
            <a:chExt cx="9191738" cy="6966702"/>
          </a:xfrm>
        </p:grpSpPr>
        <p:pic>
          <p:nvPicPr>
            <p:cNvPr name="Picture 8" id="8"/>
            <p:cNvPicPr>
              <a:picLocks noChangeAspect="true"/>
            </p:cNvPicPr>
            <p:nvPr/>
          </p:nvPicPr>
          <p:blipFill>
            <a:blip r:embed="rId3"/>
            <a:srcRect l="8344" t="3177" r="43244" b="6732"/>
            <a:stretch>
              <a:fillRect/>
            </a:stretch>
          </p:blipFill>
          <p:spPr>
            <a:xfrm flipH="false" flipV="false">
              <a:off x="0" y="0"/>
              <a:ext cx="9191738" cy="6966702"/>
            </a:xfrm>
            <a:prstGeom prst="rect">
              <a:avLst/>
            </a:prstGeom>
          </p:spPr>
        </p:pic>
      </p:grpSp>
      <p:grpSp>
        <p:nvGrpSpPr>
          <p:cNvPr name="Group 9" id="9"/>
          <p:cNvGrpSpPr/>
          <p:nvPr/>
        </p:nvGrpSpPr>
        <p:grpSpPr>
          <a:xfrm rot="0">
            <a:off x="859985" y="-2055657"/>
            <a:ext cx="9008202" cy="3086100"/>
            <a:chOff x="0" y="0"/>
            <a:chExt cx="2372531" cy="812800"/>
          </a:xfrm>
        </p:grpSpPr>
        <p:sp>
          <p:nvSpPr>
            <p:cNvPr name="Freeform 10" id="10"/>
            <p:cNvSpPr/>
            <p:nvPr/>
          </p:nvSpPr>
          <p:spPr>
            <a:xfrm flipH="false" flipV="false" rot="0">
              <a:off x="0" y="0"/>
              <a:ext cx="2372531" cy="812800"/>
            </a:xfrm>
            <a:custGeom>
              <a:avLst/>
              <a:gdLst/>
              <a:ahLst/>
              <a:cxnLst/>
              <a:rect r="r" b="b" t="t" l="l"/>
              <a:pathLst>
                <a:path h="812800" w="2372531">
                  <a:moveTo>
                    <a:pt x="0" y="0"/>
                  </a:moveTo>
                  <a:lnTo>
                    <a:pt x="2372531" y="0"/>
                  </a:lnTo>
                  <a:lnTo>
                    <a:pt x="2372531" y="812800"/>
                  </a:lnTo>
                  <a:lnTo>
                    <a:pt x="0" y="812800"/>
                  </a:lnTo>
                  <a:close/>
                </a:path>
              </a:pathLst>
            </a:custGeom>
            <a:solidFill>
              <a:srgbClr val="958A84"/>
            </a:solidFill>
          </p:spPr>
        </p:sp>
        <p:sp>
          <p:nvSpPr>
            <p:cNvPr name="TextBox 11" id="11"/>
            <p:cNvSpPr txBox="true"/>
            <p:nvPr/>
          </p:nvSpPr>
          <p:spPr>
            <a:xfrm>
              <a:off x="0" y="-47625"/>
              <a:ext cx="2372531" cy="860425"/>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16238248" y="9258300"/>
            <a:ext cx="9008202" cy="3086100"/>
            <a:chOff x="0" y="0"/>
            <a:chExt cx="2372531" cy="812800"/>
          </a:xfrm>
        </p:grpSpPr>
        <p:sp>
          <p:nvSpPr>
            <p:cNvPr name="Freeform 13" id="13"/>
            <p:cNvSpPr/>
            <p:nvPr/>
          </p:nvSpPr>
          <p:spPr>
            <a:xfrm flipH="false" flipV="false" rot="0">
              <a:off x="0" y="0"/>
              <a:ext cx="2372531" cy="812800"/>
            </a:xfrm>
            <a:custGeom>
              <a:avLst/>
              <a:gdLst/>
              <a:ahLst/>
              <a:cxnLst/>
              <a:rect r="r" b="b" t="t" l="l"/>
              <a:pathLst>
                <a:path h="812800" w="2372531">
                  <a:moveTo>
                    <a:pt x="0" y="0"/>
                  </a:moveTo>
                  <a:lnTo>
                    <a:pt x="2372531" y="0"/>
                  </a:lnTo>
                  <a:lnTo>
                    <a:pt x="2372531" y="812800"/>
                  </a:lnTo>
                  <a:lnTo>
                    <a:pt x="0" y="812800"/>
                  </a:lnTo>
                  <a:close/>
                </a:path>
              </a:pathLst>
            </a:custGeom>
            <a:solidFill>
              <a:srgbClr val="958A84"/>
            </a:solidFill>
          </p:spPr>
        </p:sp>
        <p:sp>
          <p:nvSpPr>
            <p:cNvPr name="TextBox 14" id="14"/>
            <p:cNvSpPr txBox="true"/>
            <p:nvPr/>
          </p:nvSpPr>
          <p:spPr>
            <a:xfrm>
              <a:off x="0" y="-47625"/>
              <a:ext cx="2372531" cy="860425"/>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824490" y="1601943"/>
            <a:ext cx="9676151" cy="669925"/>
          </a:xfrm>
          <a:prstGeom prst="rect">
            <a:avLst/>
          </a:prstGeom>
        </p:spPr>
        <p:txBody>
          <a:bodyPr anchor="t" rtlCol="false" tIns="0" lIns="0" bIns="0" rIns="0">
            <a:spAutoFit/>
          </a:bodyPr>
          <a:lstStyle/>
          <a:p>
            <a:pPr>
              <a:lnSpc>
                <a:spcPts val="5599"/>
              </a:lnSpc>
            </a:pPr>
            <a:r>
              <a:rPr lang="en-US" sz="3999" spc="799">
                <a:solidFill>
                  <a:srgbClr val="504C44"/>
                </a:solidFill>
                <a:latin typeface="Baskerville Display PT"/>
              </a:rPr>
              <a:t>TABLES (PAYMENT, BILL)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678331" y="1028700"/>
            <a:ext cx="14969439" cy="8229600"/>
            <a:chOff x="0" y="0"/>
            <a:chExt cx="3942568" cy="2167467"/>
          </a:xfrm>
        </p:grpSpPr>
        <p:sp>
          <p:nvSpPr>
            <p:cNvPr name="Freeform 3" id="3"/>
            <p:cNvSpPr/>
            <p:nvPr/>
          </p:nvSpPr>
          <p:spPr>
            <a:xfrm flipH="false" flipV="false" rot="0">
              <a:off x="0" y="0"/>
              <a:ext cx="3942568" cy="2167467"/>
            </a:xfrm>
            <a:custGeom>
              <a:avLst/>
              <a:gdLst/>
              <a:ahLst/>
              <a:cxnLst/>
              <a:rect r="r" b="b" t="t" l="l"/>
              <a:pathLst>
                <a:path h="2167467" w="3942568">
                  <a:moveTo>
                    <a:pt x="0" y="0"/>
                  </a:moveTo>
                  <a:lnTo>
                    <a:pt x="3942568" y="0"/>
                  </a:lnTo>
                  <a:lnTo>
                    <a:pt x="3942568" y="2167467"/>
                  </a:lnTo>
                  <a:lnTo>
                    <a:pt x="0" y="2167467"/>
                  </a:lnTo>
                  <a:close/>
                </a:path>
              </a:pathLst>
            </a:custGeom>
            <a:solidFill>
              <a:srgbClr val="F1EDE9"/>
            </a:solidFill>
          </p:spPr>
        </p:sp>
        <p:sp>
          <p:nvSpPr>
            <p:cNvPr name="TextBox 4" id="4"/>
            <p:cNvSpPr txBox="true"/>
            <p:nvPr/>
          </p:nvSpPr>
          <p:spPr>
            <a:xfrm>
              <a:off x="0" y="-47625"/>
              <a:ext cx="3942568" cy="2215092"/>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4416858" y="3120279"/>
            <a:ext cx="9712277" cy="2800163"/>
          </a:xfrm>
          <a:custGeom>
            <a:avLst/>
            <a:gdLst/>
            <a:ahLst/>
            <a:cxnLst/>
            <a:rect r="r" b="b" t="t" l="l"/>
            <a:pathLst>
              <a:path h="2800163" w="9712277">
                <a:moveTo>
                  <a:pt x="0" y="0"/>
                </a:moveTo>
                <a:lnTo>
                  <a:pt x="9712277" y="0"/>
                </a:lnTo>
                <a:lnTo>
                  <a:pt x="9712277" y="2800163"/>
                </a:lnTo>
                <a:lnTo>
                  <a:pt x="0" y="2800163"/>
                </a:lnTo>
                <a:lnTo>
                  <a:pt x="0" y="0"/>
                </a:lnTo>
                <a:close/>
              </a:path>
            </a:pathLst>
          </a:custGeom>
          <a:blipFill>
            <a:blip r:embed="rId2"/>
            <a:stretch>
              <a:fillRect l="-14304" t="-10389" r="-10802" b="-19654"/>
            </a:stretch>
          </a:blipFill>
        </p:spPr>
      </p:sp>
      <p:sp>
        <p:nvSpPr>
          <p:cNvPr name="Freeform 6" id="6"/>
          <p:cNvSpPr/>
          <p:nvPr/>
        </p:nvSpPr>
        <p:spPr>
          <a:xfrm flipH="false" flipV="false" rot="0">
            <a:off x="4334432" y="6694141"/>
            <a:ext cx="9877130" cy="1533215"/>
          </a:xfrm>
          <a:custGeom>
            <a:avLst/>
            <a:gdLst/>
            <a:ahLst/>
            <a:cxnLst/>
            <a:rect r="r" b="b" t="t" l="l"/>
            <a:pathLst>
              <a:path h="1533215" w="9877130">
                <a:moveTo>
                  <a:pt x="0" y="0"/>
                </a:moveTo>
                <a:lnTo>
                  <a:pt x="9877130" y="0"/>
                </a:lnTo>
                <a:lnTo>
                  <a:pt x="9877130" y="1533215"/>
                </a:lnTo>
                <a:lnTo>
                  <a:pt x="0" y="1533215"/>
                </a:lnTo>
                <a:lnTo>
                  <a:pt x="0" y="0"/>
                </a:lnTo>
                <a:close/>
              </a:path>
            </a:pathLst>
          </a:custGeom>
          <a:blipFill>
            <a:blip r:embed="rId3"/>
            <a:stretch>
              <a:fillRect l="-14406" t="-10800" r="-18532" b="-39489"/>
            </a:stretch>
          </a:blipFill>
        </p:spPr>
      </p:sp>
      <p:sp>
        <p:nvSpPr>
          <p:cNvPr name="TextBox 7" id="7"/>
          <p:cNvSpPr txBox="true"/>
          <p:nvPr/>
        </p:nvSpPr>
        <p:spPr>
          <a:xfrm rot="0">
            <a:off x="2317738" y="1228981"/>
            <a:ext cx="4363094" cy="1374775"/>
          </a:xfrm>
          <a:prstGeom prst="rect">
            <a:avLst/>
          </a:prstGeom>
        </p:spPr>
        <p:txBody>
          <a:bodyPr anchor="t" rtlCol="false" tIns="0" lIns="0" bIns="0" rIns="0">
            <a:spAutoFit/>
          </a:bodyPr>
          <a:lstStyle/>
          <a:p>
            <a:pPr>
              <a:lnSpc>
                <a:spcPts val="5599"/>
              </a:lnSpc>
            </a:pPr>
            <a:r>
              <a:rPr lang="en-US" sz="3999" spc="799">
                <a:solidFill>
                  <a:srgbClr val="504C44"/>
                </a:solidFill>
                <a:latin typeface="Baskerville Display PT"/>
              </a:rPr>
              <a:t>TABLE CONTENTS</a:t>
            </a:r>
          </a:p>
        </p:txBody>
      </p:sp>
      <p:sp>
        <p:nvSpPr>
          <p:cNvPr name="TextBox 8" id="8"/>
          <p:cNvSpPr txBox="true"/>
          <p:nvPr/>
        </p:nvSpPr>
        <p:spPr>
          <a:xfrm rot="0">
            <a:off x="7940067" y="2556131"/>
            <a:ext cx="2062861" cy="349250"/>
          </a:xfrm>
          <a:prstGeom prst="rect">
            <a:avLst/>
          </a:prstGeom>
        </p:spPr>
        <p:txBody>
          <a:bodyPr anchor="t" rtlCol="false" tIns="0" lIns="0" bIns="0" rIns="0">
            <a:spAutoFit/>
          </a:bodyPr>
          <a:lstStyle/>
          <a:p>
            <a:pPr>
              <a:lnSpc>
                <a:spcPts val="2800"/>
              </a:lnSpc>
            </a:pPr>
            <a:r>
              <a:rPr lang="en-US" sz="2000">
                <a:solidFill>
                  <a:srgbClr val="504C44"/>
                </a:solidFill>
                <a:latin typeface="Inter"/>
              </a:rPr>
              <a:t>Customer Table</a:t>
            </a:r>
          </a:p>
        </p:txBody>
      </p:sp>
      <p:sp>
        <p:nvSpPr>
          <p:cNvPr name="TextBox 9" id="9"/>
          <p:cNvSpPr txBox="true"/>
          <p:nvPr/>
        </p:nvSpPr>
        <p:spPr>
          <a:xfrm rot="0">
            <a:off x="8018151" y="6087716"/>
            <a:ext cx="1906692" cy="349250"/>
          </a:xfrm>
          <a:prstGeom prst="rect">
            <a:avLst/>
          </a:prstGeom>
        </p:spPr>
        <p:txBody>
          <a:bodyPr anchor="t" rtlCol="false" tIns="0" lIns="0" bIns="0" rIns="0">
            <a:spAutoFit/>
          </a:bodyPr>
          <a:lstStyle/>
          <a:p>
            <a:pPr>
              <a:lnSpc>
                <a:spcPts val="2800"/>
              </a:lnSpc>
            </a:pPr>
            <a:r>
              <a:rPr lang="en-US" sz="2000">
                <a:solidFill>
                  <a:srgbClr val="504C44"/>
                </a:solidFill>
                <a:latin typeface="Inter"/>
              </a:rPr>
              <a:t>Crew Table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659281" y="1028700"/>
            <a:ext cx="14969439" cy="8229600"/>
            <a:chOff x="0" y="0"/>
            <a:chExt cx="3942568" cy="2167467"/>
          </a:xfrm>
        </p:grpSpPr>
        <p:sp>
          <p:nvSpPr>
            <p:cNvPr name="Freeform 3" id="3"/>
            <p:cNvSpPr/>
            <p:nvPr/>
          </p:nvSpPr>
          <p:spPr>
            <a:xfrm flipH="false" flipV="false" rot="0">
              <a:off x="0" y="0"/>
              <a:ext cx="3942568" cy="2167467"/>
            </a:xfrm>
            <a:custGeom>
              <a:avLst/>
              <a:gdLst/>
              <a:ahLst/>
              <a:cxnLst/>
              <a:rect r="r" b="b" t="t" l="l"/>
              <a:pathLst>
                <a:path h="2167467" w="3942568">
                  <a:moveTo>
                    <a:pt x="0" y="0"/>
                  </a:moveTo>
                  <a:lnTo>
                    <a:pt x="3942568" y="0"/>
                  </a:lnTo>
                  <a:lnTo>
                    <a:pt x="3942568" y="2167467"/>
                  </a:lnTo>
                  <a:lnTo>
                    <a:pt x="0" y="2167467"/>
                  </a:lnTo>
                  <a:close/>
                </a:path>
              </a:pathLst>
            </a:custGeom>
            <a:solidFill>
              <a:srgbClr val="F1EDE9"/>
            </a:solidFill>
          </p:spPr>
        </p:sp>
        <p:sp>
          <p:nvSpPr>
            <p:cNvPr name="TextBox 4" id="4"/>
            <p:cNvSpPr txBox="true"/>
            <p:nvPr/>
          </p:nvSpPr>
          <p:spPr>
            <a:xfrm>
              <a:off x="0" y="-47625"/>
              <a:ext cx="3942568" cy="2215092"/>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4189515" y="3010156"/>
            <a:ext cx="9955258" cy="2450525"/>
          </a:xfrm>
          <a:custGeom>
            <a:avLst/>
            <a:gdLst/>
            <a:ahLst/>
            <a:cxnLst/>
            <a:rect r="r" b="b" t="t" l="l"/>
            <a:pathLst>
              <a:path h="2450525" w="9955258">
                <a:moveTo>
                  <a:pt x="0" y="0"/>
                </a:moveTo>
                <a:lnTo>
                  <a:pt x="9955258" y="0"/>
                </a:lnTo>
                <a:lnTo>
                  <a:pt x="9955258" y="2450525"/>
                </a:lnTo>
                <a:lnTo>
                  <a:pt x="0" y="2450525"/>
                </a:lnTo>
                <a:lnTo>
                  <a:pt x="0" y="0"/>
                </a:lnTo>
                <a:close/>
              </a:path>
            </a:pathLst>
          </a:custGeom>
          <a:blipFill>
            <a:blip r:embed="rId2"/>
            <a:stretch>
              <a:fillRect l="-13206" t="-1064" r="-32815" b="-29837"/>
            </a:stretch>
          </a:blipFill>
        </p:spPr>
      </p:sp>
      <p:sp>
        <p:nvSpPr>
          <p:cNvPr name="Freeform 6" id="6"/>
          <p:cNvSpPr/>
          <p:nvPr/>
        </p:nvSpPr>
        <p:spPr>
          <a:xfrm flipH="false" flipV="false" rot="0">
            <a:off x="4189515" y="6310643"/>
            <a:ext cx="9955258" cy="2411522"/>
          </a:xfrm>
          <a:custGeom>
            <a:avLst/>
            <a:gdLst/>
            <a:ahLst/>
            <a:cxnLst/>
            <a:rect r="r" b="b" t="t" l="l"/>
            <a:pathLst>
              <a:path h="2411522" w="9955258">
                <a:moveTo>
                  <a:pt x="0" y="0"/>
                </a:moveTo>
                <a:lnTo>
                  <a:pt x="9955258" y="0"/>
                </a:lnTo>
                <a:lnTo>
                  <a:pt x="9955258" y="2411522"/>
                </a:lnTo>
                <a:lnTo>
                  <a:pt x="0" y="2411522"/>
                </a:lnTo>
                <a:lnTo>
                  <a:pt x="0" y="0"/>
                </a:lnTo>
                <a:close/>
              </a:path>
            </a:pathLst>
          </a:custGeom>
          <a:blipFill>
            <a:blip r:embed="rId3"/>
            <a:stretch>
              <a:fillRect l="-22084" t="-9559" r="-26392" b="-20264"/>
            </a:stretch>
          </a:blipFill>
        </p:spPr>
      </p:sp>
      <p:sp>
        <p:nvSpPr>
          <p:cNvPr name="TextBox 7" id="7"/>
          <p:cNvSpPr txBox="true"/>
          <p:nvPr/>
        </p:nvSpPr>
        <p:spPr>
          <a:xfrm rot="0">
            <a:off x="2317738" y="1228981"/>
            <a:ext cx="4363094" cy="1374775"/>
          </a:xfrm>
          <a:prstGeom prst="rect">
            <a:avLst/>
          </a:prstGeom>
        </p:spPr>
        <p:txBody>
          <a:bodyPr anchor="t" rtlCol="false" tIns="0" lIns="0" bIns="0" rIns="0">
            <a:spAutoFit/>
          </a:bodyPr>
          <a:lstStyle/>
          <a:p>
            <a:pPr>
              <a:lnSpc>
                <a:spcPts val="5599"/>
              </a:lnSpc>
            </a:pPr>
            <a:r>
              <a:rPr lang="en-US" sz="3999" spc="799">
                <a:solidFill>
                  <a:srgbClr val="504C44"/>
                </a:solidFill>
                <a:latin typeface="Baskerville Display PT"/>
              </a:rPr>
              <a:t>TABLE CONTENTS</a:t>
            </a:r>
          </a:p>
        </p:txBody>
      </p:sp>
      <p:sp>
        <p:nvSpPr>
          <p:cNvPr name="TextBox 8" id="8"/>
          <p:cNvSpPr txBox="true"/>
          <p:nvPr/>
        </p:nvSpPr>
        <p:spPr>
          <a:xfrm rot="0">
            <a:off x="7842962" y="2556131"/>
            <a:ext cx="6747921" cy="349250"/>
          </a:xfrm>
          <a:prstGeom prst="rect">
            <a:avLst/>
          </a:prstGeom>
        </p:spPr>
        <p:txBody>
          <a:bodyPr anchor="t" rtlCol="false" tIns="0" lIns="0" bIns="0" rIns="0">
            <a:spAutoFit/>
          </a:bodyPr>
          <a:lstStyle/>
          <a:p>
            <a:pPr>
              <a:lnSpc>
                <a:spcPts val="2800"/>
              </a:lnSpc>
            </a:pPr>
            <a:r>
              <a:rPr lang="en-US" sz="2000">
                <a:solidFill>
                  <a:srgbClr val="504C44"/>
                </a:solidFill>
                <a:latin typeface="Inter"/>
              </a:rPr>
              <a:t>Food Table</a:t>
            </a:r>
          </a:p>
        </p:txBody>
      </p:sp>
      <p:sp>
        <p:nvSpPr>
          <p:cNvPr name="TextBox 9" id="9"/>
          <p:cNvSpPr txBox="true"/>
          <p:nvPr/>
        </p:nvSpPr>
        <p:spPr>
          <a:xfrm rot="0">
            <a:off x="7842962" y="5852490"/>
            <a:ext cx="2149424" cy="349250"/>
          </a:xfrm>
          <a:prstGeom prst="rect">
            <a:avLst/>
          </a:prstGeom>
        </p:spPr>
        <p:txBody>
          <a:bodyPr anchor="t" rtlCol="false" tIns="0" lIns="0" bIns="0" rIns="0">
            <a:spAutoFit/>
          </a:bodyPr>
          <a:lstStyle/>
          <a:p>
            <a:pPr>
              <a:lnSpc>
                <a:spcPts val="2800"/>
              </a:lnSpc>
            </a:pPr>
            <a:r>
              <a:rPr lang="en-US" sz="2000">
                <a:solidFill>
                  <a:srgbClr val="504C44"/>
                </a:solidFill>
                <a:latin typeface="Inter"/>
              </a:rPr>
              <a:t>Menu Table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659281" y="1028700"/>
            <a:ext cx="14969439" cy="8229600"/>
            <a:chOff x="0" y="0"/>
            <a:chExt cx="3942568" cy="2167467"/>
          </a:xfrm>
        </p:grpSpPr>
        <p:sp>
          <p:nvSpPr>
            <p:cNvPr name="Freeform 3" id="3"/>
            <p:cNvSpPr/>
            <p:nvPr/>
          </p:nvSpPr>
          <p:spPr>
            <a:xfrm flipH="false" flipV="false" rot="0">
              <a:off x="0" y="0"/>
              <a:ext cx="3942568" cy="2167467"/>
            </a:xfrm>
            <a:custGeom>
              <a:avLst/>
              <a:gdLst/>
              <a:ahLst/>
              <a:cxnLst/>
              <a:rect r="r" b="b" t="t" l="l"/>
              <a:pathLst>
                <a:path h="2167467" w="3942568">
                  <a:moveTo>
                    <a:pt x="0" y="0"/>
                  </a:moveTo>
                  <a:lnTo>
                    <a:pt x="3942568" y="0"/>
                  </a:lnTo>
                  <a:lnTo>
                    <a:pt x="3942568" y="2167467"/>
                  </a:lnTo>
                  <a:lnTo>
                    <a:pt x="0" y="2167467"/>
                  </a:lnTo>
                  <a:close/>
                </a:path>
              </a:pathLst>
            </a:custGeom>
            <a:solidFill>
              <a:srgbClr val="F1EDE9"/>
            </a:solidFill>
          </p:spPr>
        </p:sp>
        <p:sp>
          <p:nvSpPr>
            <p:cNvPr name="TextBox 4" id="4"/>
            <p:cNvSpPr txBox="true"/>
            <p:nvPr/>
          </p:nvSpPr>
          <p:spPr>
            <a:xfrm>
              <a:off x="0" y="-47625"/>
              <a:ext cx="3942568" cy="2215092"/>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4239003" y="3162556"/>
            <a:ext cx="10260425" cy="2083737"/>
          </a:xfrm>
          <a:custGeom>
            <a:avLst/>
            <a:gdLst/>
            <a:ahLst/>
            <a:cxnLst/>
            <a:rect r="r" b="b" t="t" l="l"/>
            <a:pathLst>
              <a:path h="2083737" w="10260425">
                <a:moveTo>
                  <a:pt x="0" y="0"/>
                </a:moveTo>
                <a:lnTo>
                  <a:pt x="10260426" y="0"/>
                </a:lnTo>
                <a:lnTo>
                  <a:pt x="10260426" y="2083737"/>
                </a:lnTo>
                <a:lnTo>
                  <a:pt x="0" y="2083737"/>
                </a:lnTo>
                <a:lnTo>
                  <a:pt x="0" y="0"/>
                </a:lnTo>
                <a:close/>
              </a:path>
            </a:pathLst>
          </a:custGeom>
          <a:blipFill>
            <a:blip r:embed="rId2"/>
            <a:stretch>
              <a:fillRect l="0" t="0" r="0" b="0"/>
            </a:stretch>
          </a:blipFill>
        </p:spPr>
      </p:sp>
      <p:sp>
        <p:nvSpPr>
          <p:cNvPr name="Freeform 6" id="6"/>
          <p:cNvSpPr/>
          <p:nvPr/>
        </p:nvSpPr>
        <p:spPr>
          <a:xfrm flipH="false" flipV="false" rot="0">
            <a:off x="1910582" y="6094472"/>
            <a:ext cx="6973137" cy="2293795"/>
          </a:xfrm>
          <a:custGeom>
            <a:avLst/>
            <a:gdLst/>
            <a:ahLst/>
            <a:cxnLst/>
            <a:rect r="r" b="b" t="t" l="l"/>
            <a:pathLst>
              <a:path h="2293795" w="6973137">
                <a:moveTo>
                  <a:pt x="0" y="0"/>
                </a:moveTo>
                <a:lnTo>
                  <a:pt x="6973137" y="0"/>
                </a:lnTo>
                <a:lnTo>
                  <a:pt x="6973137" y="2293795"/>
                </a:lnTo>
                <a:lnTo>
                  <a:pt x="0" y="2293795"/>
                </a:lnTo>
                <a:lnTo>
                  <a:pt x="0" y="0"/>
                </a:lnTo>
                <a:close/>
              </a:path>
            </a:pathLst>
          </a:custGeom>
          <a:blipFill>
            <a:blip r:embed="rId3"/>
            <a:stretch>
              <a:fillRect l="0" t="0" r="0" b="0"/>
            </a:stretch>
          </a:blipFill>
        </p:spPr>
      </p:sp>
      <p:sp>
        <p:nvSpPr>
          <p:cNvPr name="Freeform 7" id="7"/>
          <p:cNvSpPr/>
          <p:nvPr/>
        </p:nvSpPr>
        <p:spPr>
          <a:xfrm flipH="false" flipV="false" rot="0">
            <a:off x="9029337" y="6094472"/>
            <a:ext cx="7473332" cy="2293795"/>
          </a:xfrm>
          <a:custGeom>
            <a:avLst/>
            <a:gdLst/>
            <a:ahLst/>
            <a:cxnLst/>
            <a:rect r="r" b="b" t="t" l="l"/>
            <a:pathLst>
              <a:path h="2293795" w="7473332">
                <a:moveTo>
                  <a:pt x="0" y="0"/>
                </a:moveTo>
                <a:lnTo>
                  <a:pt x="7473332" y="0"/>
                </a:lnTo>
                <a:lnTo>
                  <a:pt x="7473332" y="2293795"/>
                </a:lnTo>
                <a:lnTo>
                  <a:pt x="0" y="2293795"/>
                </a:lnTo>
                <a:lnTo>
                  <a:pt x="0" y="0"/>
                </a:lnTo>
                <a:close/>
              </a:path>
            </a:pathLst>
          </a:custGeom>
          <a:blipFill>
            <a:blip r:embed="rId4"/>
            <a:stretch>
              <a:fillRect l="0" t="0" r="0" b="0"/>
            </a:stretch>
          </a:blipFill>
        </p:spPr>
      </p:sp>
      <p:sp>
        <p:nvSpPr>
          <p:cNvPr name="TextBox 8" id="8"/>
          <p:cNvSpPr txBox="true"/>
          <p:nvPr/>
        </p:nvSpPr>
        <p:spPr>
          <a:xfrm rot="0">
            <a:off x="2317738" y="1228981"/>
            <a:ext cx="4363094" cy="1374775"/>
          </a:xfrm>
          <a:prstGeom prst="rect">
            <a:avLst/>
          </a:prstGeom>
        </p:spPr>
        <p:txBody>
          <a:bodyPr anchor="t" rtlCol="false" tIns="0" lIns="0" bIns="0" rIns="0">
            <a:spAutoFit/>
          </a:bodyPr>
          <a:lstStyle/>
          <a:p>
            <a:pPr>
              <a:lnSpc>
                <a:spcPts val="5599"/>
              </a:lnSpc>
            </a:pPr>
            <a:r>
              <a:rPr lang="en-US" sz="3999" spc="799">
                <a:solidFill>
                  <a:srgbClr val="504C44"/>
                </a:solidFill>
                <a:latin typeface="Baskerville Display PT"/>
              </a:rPr>
              <a:t>TABLE CONTENTS</a:t>
            </a:r>
          </a:p>
        </p:txBody>
      </p:sp>
      <p:sp>
        <p:nvSpPr>
          <p:cNvPr name="TextBox 9" id="9"/>
          <p:cNvSpPr txBox="true"/>
          <p:nvPr/>
        </p:nvSpPr>
        <p:spPr>
          <a:xfrm rot="0">
            <a:off x="7992123" y="2556131"/>
            <a:ext cx="6747921" cy="349250"/>
          </a:xfrm>
          <a:prstGeom prst="rect">
            <a:avLst/>
          </a:prstGeom>
        </p:spPr>
        <p:txBody>
          <a:bodyPr anchor="t" rtlCol="false" tIns="0" lIns="0" bIns="0" rIns="0">
            <a:spAutoFit/>
          </a:bodyPr>
          <a:lstStyle/>
          <a:p>
            <a:pPr>
              <a:lnSpc>
                <a:spcPts val="2800"/>
              </a:lnSpc>
            </a:pPr>
            <a:r>
              <a:rPr lang="en-US" sz="2000">
                <a:solidFill>
                  <a:srgbClr val="504C44"/>
                </a:solidFill>
                <a:latin typeface="Inter"/>
              </a:rPr>
              <a:t>Customer Table</a:t>
            </a:r>
          </a:p>
        </p:txBody>
      </p:sp>
      <p:sp>
        <p:nvSpPr>
          <p:cNvPr name="TextBox 10" id="10"/>
          <p:cNvSpPr txBox="true"/>
          <p:nvPr/>
        </p:nvSpPr>
        <p:spPr>
          <a:xfrm rot="0">
            <a:off x="4076752" y="5583990"/>
            <a:ext cx="1929991" cy="349250"/>
          </a:xfrm>
          <a:prstGeom prst="rect">
            <a:avLst/>
          </a:prstGeom>
        </p:spPr>
        <p:txBody>
          <a:bodyPr anchor="t" rtlCol="false" tIns="0" lIns="0" bIns="0" rIns="0">
            <a:spAutoFit/>
          </a:bodyPr>
          <a:lstStyle/>
          <a:p>
            <a:pPr>
              <a:lnSpc>
                <a:spcPts val="2800"/>
              </a:lnSpc>
            </a:pPr>
            <a:r>
              <a:rPr lang="en-US" sz="2000">
                <a:solidFill>
                  <a:srgbClr val="504C44"/>
                </a:solidFill>
                <a:latin typeface="Inter"/>
              </a:rPr>
              <a:t>Payment Table</a:t>
            </a:r>
          </a:p>
        </p:txBody>
      </p:sp>
      <p:sp>
        <p:nvSpPr>
          <p:cNvPr name="TextBox 11" id="11"/>
          <p:cNvSpPr txBox="true"/>
          <p:nvPr/>
        </p:nvSpPr>
        <p:spPr>
          <a:xfrm rot="0">
            <a:off x="12044282" y="5583990"/>
            <a:ext cx="1229711" cy="349250"/>
          </a:xfrm>
          <a:prstGeom prst="rect">
            <a:avLst/>
          </a:prstGeom>
        </p:spPr>
        <p:txBody>
          <a:bodyPr anchor="t" rtlCol="false" tIns="0" lIns="0" bIns="0" rIns="0">
            <a:spAutoFit/>
          </a:bodyPr>
          <a:lstStyle/>
          <a:p>
            <a:pPr>
              <a:lnSpc>
                <a:spcPts val="2800"/>
              </a:lnSpc>
            </a:pPr>
            <a:r>
              <a:rPr lang="en-US" sz="2000">
                <a:solidFill>
                  <a:srgbClr val="504C44"/>
                </a:solidFill>
                <a:latin typeface="Inter"/>
              </a:rPr>
              <a:t>Bill Table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DAFSaN7C7Yk</dc:identifier>
  <dcterms:modified xsi:type="dcterms:W3CDTF">2011-08-01T06:04:30Z</dcterms:modified>
  <cp:revision>1</cp:revision>
  <dc:title>ADBMS PROJECT</dc:title>
</cp:coreProperties>
</file>